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3" r:id="rId3"/>
    <p:sldId id="274" r:id="rId4"/>
    <p:sldId id="275" r:id="rId5"/>
    <p:sldId id="276" r:id="rId6"/>
    <p:sldId id="272" r:id="rId7"/>
    <p:sldId id="270" r:id="rId8"/>
    <p:sldId id="263" r:id="rId9"/>
    <p:sldId id="271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64" r:id="rId19"/>
    <p:sldId id="269" r:id="rId20"/>
    <p:sldId id="26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DAD9"/>
    <a:srgbClr val="FFD1D1"/>
    <a:srgbClr val="EAEFF7"/>
    <a:srgbClr val="00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 smtClean="0"/>
              <a:t>Доля выпускников, не преодолевших порог успешности</a:t>
            </a:r>
            <a:endParaRPr lang="ru-RU" sz="11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1">
                  <c:v>Рус. яз.</c:v>
                </c:pt>
                <c:pt idx="2">
                  <c:v>Мат. (П)</c:v>
                </c:pt>
                <c:pt idx="3">
                  <c:v>Общ.</c:v>
                </c:pt>
                <c:pt idx="4">
                  <c:v>Физ.</c:v>
                </c:pt>
                <c:pt idx="5">
                  <c:v>Биол.</c:v>
                </c:pt>
                <c:pt idx="6">
                  <c:v>Истор.</c:v>
                </c:pt>
                <c:pt idx="7">
                  <c:v>Хим.</c:v>
                </c:pt>
                <c:pt idx="8">
                  <c:v>Англ. яз.</c:v>
                </c:pt>
                <c:pt idx="9">
                  <c:v>Инф.</c:v>
                </c:pt>
                <c:pt idx="10">
                  <c:v>Лит.</c:v>
                </c:pt>
                <c:pt idx="11">
                  <c:v>Геогр.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0.13</c:v>
                </c:pt>
                <c:pt idx="3">
                  <c:v>0.1</c:v>
                </c:pt>
                <c:pt idx="4">
                  <c:v>0.25</c:v>
                </c:pt>
                <c:pt idx="5">
                  <c:v>0.75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0.2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EC-4673-8497-F20354708B0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1">
                  <c:v>Рус. яз.</c:v>
                </c:pt>
                <c:pt idx="2">
                  <c:v>Мат. (П)</c:v>
                </c:pt>
                <c:pt idx="3">
                  <c:v>Общ.</c:v>
                </c:pt>
                <c:pt idx="4">
                  <c:v>Физ.</c:v>
                </c:pt>
                <c:pt idx="5">
                  <c:v>Биол.</c:v>
                </c:pt>
                <c:pt idx="6">
                  <c:v>Истор.</c:v>
                </c:pt>
                <c:pt idx="7">
                  <c:v>Хим.</c:v>
                </c:pt>
                <c:pt idx="8">
                  <c:v>Англ. яз.</c:v>
                </c:pt>
                <c:pt idx="9">
                  <c:v>Инф.</c:v>
                </c:pt>
                <c:pt idx="10">
                  <c:v>Лит.</c:v>
                </c:pt>
                <c:pt idx="11">
                  <c:v>Геогр.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1">
                  <c:v>0</c:v>
                </c:pt>
                <c:pt idx="2">
                  <c:v>0</c:v>
                </c:pt>
                <c:pt idx="3">
                  <c:v>7.0000000000000007E-2</c:v>
                </c:pt>
                <c:pt idx="4">
                  <c:v>0.17</c:v>
                </c:pt>
                <c:pt idx="5">
                  <c:v>0.75</c:v>
                </c:pt>
                <c:pt idx="6">
                  <c:v>0</c:v>
                </c:pt>
                <c:pt idx="7">
                  <c:v>0.33</c:v>
                </c:pt>
                <c:pt idx="8">
                  <c:v>0</c:v>
                </c:pt>
                <c:pt idx="9">
                  <c:v>0.13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EC-4673-8497-F20354708B0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1">
                  <c:v>Рус. яз.</c:v>
                </c:pt>
                <c:pt idx="2">
                  <c:v>Мат. (П)</c:v>
                </c:pt>
                <c:pt idx="3">
                  <c:v>Общ.</c:v>
                </c:pt>
                <c:pt idx="4">
                  <c:v>Физ.</c:v>
                </c:pt>
                <c:pt idx="5">
                  <c:v>Биол.</c:v>
                </c:pt>
                <c:pt idx="6">
                  <c:v>Истор.</c:v>
                </c:pt>
                <c:pt idx="7">
                  <c:v>Хим.</c:v>
                </c:pt>
                <c:pt idx="8">
                  <c:v>Англ. яз.</c:v>
                </c:pt>
                <c:pt idx="9">
                  <c:v>Инф.</c:v>
                </c:pt>
                <c:pt idx="10">
                  <c:v>Лит.</c:v>
                </c:pt>
                <c:pt idx="11">
                  <c:v>Геогр.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1">
                  <c:v>0</c:v>
                </c:pt>
                <c:pt idx="2">
                  <c:v>0.13</c:v>
                </c:pt>
                <c:pt idx="3">
                  <c:v>0.03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0.33</c:v>
                </c:pt>
                <c:pt idx="8">
                  <c:v>0</c:v>
                </c:pt>
                <c:pt idx="9">
                  <c:v>0.25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EC-4673-8497-F20354708B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485928079"/>
        <c:axId val="1485949295"/>
      </c:barChart>
      <c:catAx>
        <c:axId val="1485928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5949295"/>
        <c:crosses val="autoZero"/>
        <c:auto val="1"/>
        <c:lblAlgn val="ctr"/>
        <c:lblOffset val="100"/>
        <c:noMultiLvlLbl val="0"/>
      </c:catAx>
      <c:valAx>
        <c:axId val="1485949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5928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 smtClean="0"/>
              <a:t>Доля высоких баллов</a:t>
            </a:r>
            <a:endParaRPr lang="ru-RU" sz="11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1">
                  <c:v>Рус. яз.</c:v>
                </c:pt>
                <c:pt idx="2">
                  <c:v>Мат. (П)</c:v>
                </c:pt>
                <c:pt idx="3">
                  <c:v>Общ.</c:v>
                </c:pt>
                <c:pt idx="4">
                  <c:v>Физ.</c:v>
                </c:pt>
                <c:pt idx="5">
                  <c:v>Биол.</c:v>
                </c:pt>
                <c:pt idx="6">
                  <c:v>Истор.</c:v>
                </c:pt>
                <c:pt idx="7">
                  <c:v>Хим.</c:v>
                </c:pt>
                <c:pt idx="8">
                  <c:v>Англ. яз.</c:v>
                </c:pt>
                <c:pt idx="9">
                  <c:v>Инф.</c:v>
                </c:pt>
                <c:pt idx="10">
                  <c:v>Лит.</c:v>
                </c:pt>
                <c:pt idx="11">
                  <c:v>Геогр.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0</c:v>
                </c:pt>
                <c:pt idx="1">
                  <c:v>0.2</c:v>
                </c:pt>
                <c:pt idx="2">
                  <c:v>7.0000000000000007E-2</c:v>
                </c:pt>
                <c:pt idx="3">
                  <c:v>0.14000000000000001</c:v>
                </c:pt>
                <c:pt idx="4">
                  <c:v>0.25</c:v>
                </c:pt>
                <c:pt idx="5">
                  <c:v>0</c:v>
                </c:pt>
                <c:pt idx="6">
                  <c:v>0.1</c:v>
                </c:pt>
                <c:pt idx="7">
                  <c:v>0.5</c:v>
                </c:pt>
                <c:pt idx="8">
                  <c:v>0.5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AF-43C9-AE99-82AAF90594E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1">
                  <c:v>Рус. яз.</c:v>
                </c:pt>
                <c:pt idx="2">
                  <c:v>Мат. (П)</c:v>
                </c:pt>
                <c:pt idx="3">
                  <c:v>Общ.</c:v>
                </c:pt>
                <c:pt idx="4">
                  <c:v>Физ.</c:v>
                </c:pt>
                <c:pt idx="5">
                  <c:v>Биол.</c:v>
                </c:pt>
                <c:pt idx="6">
                  <c:v>Истор.</c:v>
                </c:pt>
                <c:pt idx="7">
                  <c:v>Хим.</c:v>
                </c:pt>
                <c:pt idx="8">
                  <c:v>Англ. яз.</c:v>
                </c:pt>
                <c:pt idx="9">
                  <c:v>Инф.</c:v>
                </c:pt>
                <c:pt idx="10">
                  <c:v>Лит.</c:v>
                </c:pt>
                <c:pt idx="11">
                  <c:v>Геогр.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1">
                  <c:v>0.19</c:v>
                </c:pt>
                <c:pt idx="2">
                  <c:v>0.04</c:v>
                </c:pt>
                <c:pt idx="3">
                  <c:v>0.13</c:v>
                </c:pt>
                <c:pt idx="4">
                  <c:v>0</c:v>
                </c:pt>
                <c:pt idx="5">
                  <c:v>0</c:v>
                </c:pt>
                <c:pt idx="6">
                  <c:v>0.25</c:v>
                </c:pt>
                <c:pt idx="7">
                  <c:v>0</c:v>
                </c:pt>
                <c:pt idx="8">
                  <c:v>0.33</c:v>
                </c:pt>
                <c:pt idx="9">
                  <c:v>0.25</c:v>
                </c:pt>
                <c:pt idx="10">
                  <c:v>0.5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AF-43C9-AE99-82AAF90594E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1">
                  <c:v>Рус. яз.</c:v>
                </c:pt>
                <c:pt idx="2">
                  <c:v>Мат. (П)</c:v>
                </c:pt>
                <c:pt idx="3">
                  <c:v>Общ.</c:v>
                </c:pt>
                <c:pt idx="4">
                  <c:v>Физ.</c:v>
                </c:pt>
                <c:pt idx="5">
                  <c:v>Биол.</c:v>
                </c:pt>
                <c:pt idx="6">
                  <c:v>Истор.</c:v>
                </c:pt>
                <c:pt idx="7">
                  <c:v>Хим.</c:v>
                </c:pt>
                <c:pt idx="8">
                  <c:v>Англ. яз.</c:v>
                </c:pt>
                <c:pt idx="9">
                  <c:v>Инф.</c:v>
                </c:pt>
                <c:pt idx="10">
                  <c:v>Лит.</c:v>
                </c:pt>
                <c:pt idx="11">
                  <c:v>Геогр.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1">
                  <c:v>0.13</c:v>
                </c:pt>
                <c:pt idx="2">
                  <c:v>0</c:v>
                </c:pt>
                <c:pt idx="3">
                  <c:v>0.2</c:v>
                </c:pt>
                <c:pt idx="4">
                  <c:v>0</c:v>
                </c:pt>
                <c:pt idx="5">
                  <c:v>0</c:v>
                </c:pt>
                <c:pt idx="6">
                  <c:v>0.1</c:v>
                </c:pt>
                <c:pt idx="7">
                  <c:v>0</c:v>
                </c:pt>
                <c:pt idx="8">
                  <c:v>0.25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AF-43C9-AE99-82AAF90594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485928079"/>
        <c:axId val="1485949295"/>
      </c:barChart>
      <c:catAx>
        <c:axId val="1485928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5949295"/>
        <c:crosses val="autoZero"/>
        <c:auto val="1"/>
        <c:lblAlgn val="ctr"/>
        <c:lblOffset val="100"/>
        <c:noMultiLvlLbl val="0"/>
      </c:catAx>
      <c:valAx>
        <c:axId val="1485949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5928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 smtClean="0"/>
              <a:t>Средний балл</a:t>
            </a:r>
            <a:endParaRPr lang="ru-RU" sz="11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1">
                  <c:v>Рус. яз.</c:v>
                </c:pt>
                <c:pt idx="2">
                  <c:v>Мат. (П)</c:v>
                </c:pt>
                <c:pt idx="3">
                  <c:v>Общ.</c:v>
                </c:pt>
                <c:pt idx="4">
                  <c:v>Физ.</c:v>
                </c:pt>
                <c:pt idx="5">
                  <c:v>Биол.</c:v>
                </c:pt>
                <c:pt idx="6">
                  <c:v>Истор.</c:v>
                </c:pt>
                <c:pt idx="7">
                  <c:v>Хим.</c:v>
                </c:pt>
                <c:pt idx="8">
                  <c:v>Англ. яз.</c:v>
                </c:pt>
                <c:pt idx="9">
                  <c:v>Инф.</c:v>
                </c:pt>
                <c:pt idx="10">
                  <c:v>Лит.</c:v>
                </c:pt>
                <c:pt idx="11">
                  <c:v>Геогр.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0</c:v>
                </c:pt>
                <c:pt idx="1">
                  <c:v>67.7</c:v>
                </c:pt>
                <c:pt idx="2">
                  <c:v>45.4</c:v>
                </c:pt>
                <c:pt idx="3">
                  <c:v>57.1</c:v>
                </c:pt>
                <c:pt idx="4">
                  <c:v>58</c:v>
                </c:pt>
                <c:pt idx="5">
                  <c:v>24.8</c:v>
                </c:pt>
                <c:pt idx="6">
                  <c:v>60.5</c:v>
                </c:pt>
                <c:pt idx="7">
                  <c:v>70</c:v>
                </c:pt>
                <c:pt idx="8">
                  <c:v>56.3</c:v>
                </c:pt>
                <c:pt idx="9">
                  <c:v>50</c:v>
                </c:pt>
                <c:pt idx="10">
                  <c:v>59.7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EA-4D80-BF34-C86B78F5F12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1">
                  <c:v>Рус. яз.</c:v>
                </c:pt>
                <c:pt idx="2">
                  <c:v>Мат. (П)</c:v>
                </c:pt>
                <c:pt idx="3">
                  <c:v>Общ.</c:v>
                </c:pt>
                <c:pt idx="4">
                  <c:v>Физ.</c:v>
                </c:pt>
                <c:pt idx="5">
                  <c:v>Биол.</c:v>
                </c:pt>
                <c:pt idx="6">
                  <c:v>Истор.</c:v>
                </c:pt>
                <c:pt idx="7">
                  <c:v>Хим.</c:v>
                </c:pt>
                <c:pt idx="8">
                  <c:v>Англ. яз.</c:v>
                </c:pt>
                <c:pt idx="9">
                  <c:v>Инф.</c:v>
                </c:pt>
                <c:pt idx="10">
                  <c:v>Лит.</c:v>
                </c:pt>
                <c:pt idx="11">
                  <c:v>Геогр.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1">
                  <c:v>64.8</c:v>
                </c:pt>
                <c:pt idx="2">
                  <c:v>46.1</c:v>
                </c:pt>
                <c:pt idx="3">
                  <c:v>62.7</c:v>
                </c:pt>
                <c:pt idx="4">
                  <c:v>40.5</c:v>
                </c:pt>
                <c:pt idx="5">
                  <c:v>35.5</c:v>
                </c:pt>
                <c:pt idx="6">
                  <c:v>64.5</c:v>
                </c:pt>
                <c:pt idx="7">
                  <c:v>50.2</c:v>
                </c:pt>
                <c:pt idx="8">
                  <c:v>72.599999999999994</c:v>
                </c:pt>
                <c:pt idx="9">
                  <c:v>55.1</c:v>
                </c:pt>
                <c:pt idx="10">
                  <c:v>76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EA-4D80-BF34-C86B78F5F12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1">
                  <c:v>Рус. яз.</c:v>
                </c:pt>
                <c:pt idx="2">
                  <c:v>Мат. (П)</c:v>
                </c:pt>
                <c:pt idx="3">
                  <c:v>Общ.</c:v>
                </c:pt>
                <c:pt idx="4">
                  <c:v>Физ.</c:v>
                </c:pt>
                <c:pt idx="5">
                  <c:v>Биол.</c:v>
                </c:pt>
                <c:pt idx="6">
                  <c:v>Истор.</c:v>
                </c:pt>
                <c:pt idx="7">
                  <c:v>Хим.</c:v>
                </c:pt>
                <c:pt idx="8">
                  <c:v>Англ. яз.</c:v>
                </c:pt>
                <c:pt idx="9">
                  <c:v>Инф.</c:v>
                </c:pt>
                <c:pt idx="10">
                  <c:v>Лит.</c:v>
                </c:pt>
                <c:pt idx="11">
                  <c:v>Геогр.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1">
                  <c:v>64.5</c:v>
                </c:pt>
                <c:pt idx="2">
                  <c:v>49.4</c:v>
                </c:pt>
                <c:pt idx="3">
                  <c:v>59.8</c:v>
                </c:pt>
                <c:pt idx="4">
                  <c:v>48.8</c:v>
                </c:pt>
                <c:pt idx="5">
                  <c:v>59.3</c:v>
                </c:pt>
                <c:pt idx="6">
                  <c:v>54.9</c:v>
                </c:pt>
                <c:pt idx="7">
                  <c:v>53.3</c:v>
                </c:pt>
                <c:pt idx="8">
                  <c:v>66.5</c:v>
                </c:pt>
                <c:pt idx="9">
                  <c:v>46.1</c:v>
                </c:pt>
                <c:pt idx="10">
                  <c:v>58</c:v>
                </c:pt>
                <c:pt idx="11">
                  <c:v>58.5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EA-4D80-BF34-C86B78F5F1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485928079"/>
        <c:axId val="1485949295"/>
      </c:barChart>
      <c:catAx>
        <c:axId val="1485928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5949295"/>
        <c:crosses val="autoZero"/>
        <c:auto val="1"/>
        <c:lblAlgn val="ctr"/>
        <c:lblOffset val="100"/>
        <c:noMultiLvlLbl val="0"/>
      </c:catAx>
      <c:valAx>
        <c:axId val="1485949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5928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 smtClean="0"/>
              <a:t>Доля выпускников, не преодолевших порог успешности</a:t>
            </a:r>
            <a:endParaRPr lang="ru-RU" sz="11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1">
                  <c:v>Рус. яз.</c:v>
                </c:pt>
                <c:pt idx="2">
                  <c:v>Мат.</c:v>
                </c:pt>
                <c:pt idx="3">
                  <c:v>Физ.</c:v>
                </c:pt>
                <c:pt idx="4">
                  <c:v>Хим.</c:v>
                </c:pt>
                <c:pt idx="5">
                  <c:v>Инф.</c:v>
                </c:pt>
                <c:pt idx="6">
                  <c:v>Биол.</c:v>
                </c:pt>
                <c:pt idx="7">
                  <c:v>Истор.</c:v>
                </c:pt>
                <c:pt idx="8">
                  <c:v>Геогр.</c:v>
                </c:pt>
                <c:pt idx="9">
                  <c:v>Англ. яз.</c:v>
                </c:pt>
                <c:pt idx="10">
                  <c:v>Общ.</c:v>
                </c:pt>
                <c:pt idx="11">
                  <c:v>Лит.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EC-4673-8497-F20354708B0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1">
                  <c:v>Рус. яз.</c:v>
                </c:pt>
                <c:pt idx="2">
                  <c:v>Мат.</c:v>
                </c:pt>
                <c:pt idx="3">
                  <c:v>Физ.</c:v>
                </c:pt>
                <c:pt idx="4">
                  <c:v>Хим.</c:v>
                </c:pt>
                <c:pt idx="5">
                  <c:v>Инф.</c:v>
                </c:pt>
                <c:pt idx="6">
                  <c:v>Биол.</c:v>
                </c:pt>
                <c:pt idx="7">
                  <c:v>Истор.</c:v>
                </c:pt>
                <c:pt idx="8">
                  <c:v>Геогр.</c:v>
                </c:pt>
                <c:pt idx="9">
                  <c:v>Англ. яз.</c:v>
                </c:pt>
                <c:pt idx="10">
                  <c:v>Общ.</c:v>
                </c:pt>
                <c:pt idx="11">
                  <c:v>Лит.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1-9CEC-4673-8497-F20354708B0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1">
                  <c:v>Рус. яз.</c:v>
                </c:pt>
                <c:pt idx="2">
                  <c:v>Мат.</c:v>
                </c:pt>
                <c:pt idx="3">
                  <c:v>Физ.</c:v>
                </c:pt>
                <c:pt idx="4">
                  <c:v>Хим.</c:v>
                </c:pt>
                <c:pt idx="5">
                  <c:v>Инф.</c:v>
                </c:pt>
                <c:pt idx="6">
                  <c:v>Биол.</c:v>
                </c:pt>
                <c:pt idx="7">
                  <c:v>Истор.</c:v>
                </c:pt>
                <c:pt idx="8">
                  <c:v>Геогр.</c:v>
                </c:pt>
                <c:pt idx="9">
                  <c:v>Англ. яз.</c:v>
                </c:pt>
                <c:pt idx="10">
                  <c:v>Общ.</c:v>
                </c:pt>
                <c:pt idx="11">
                  <c:v>Лит.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1">
                  <c:v>0.01</c:v>
                </c:pt>
                <c:pt idx="2">
                  <c:v>0.02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0.03</c:v>
                </c:pt>
                <c:pt idx="9">
                  <c:v>0.1</c:v>
                </c:pt>
                <c:pt idx="10">
                  <c:v>0.02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EC-4673-8497-F20354708B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485928079"/>
        <c:axId val="1485949295"/>
      </c:barChart>
      <c:catAx>
        <c:axId val="1485928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5949295"/>
        <c:crosses val="autoZero"/>
        <c:auto val="1"/>
        <c:lblAlgn val="ctr"/>
        <c:lblOffset val="100"/>
        <c:noMultiLvlLbl val="0"/>
      </c:catAx>
      <c:valAx>
        <c:axId val="1485949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5928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 smtClean="0"/>
              <a:t>Доля высоких баллов</a:t>
            </a:r>
            <a:endParaRPr lang="ru-RU" sz="11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1">
                  <c:v>Рус. яз.</c:v>
                </c:pt>
                <c:pt idx="2">
                  <c:v>Мат.</c:v>
                </c:pt>
                <c:pt idx="3">
                  <c:v>Физ.</c:v>
                </c:pt>
                <c:pt idx="4">
                  <c:v>Хим.</c:v>
                </c:pt>
                <c:pt idx="5">
                  <c:v>Инф.</c:v>
                </c:pt>
                <c:pt idx="6">
                  <c:v>Биол.</c:v>
                </c:pt>
                <c:pt idx="7">
                  <c:v>Истор.</c:v>
                </c:pt>
                <c:pt idx="8">
                  <c:v>Геогр.</c:v>
                </c:pt>
                <c:pt idx="9">
                  <c:v>Англ. яз.</c:v>
                </c:pt>
                <c:pt idx="10">
                  <c:v>Общ.</c:v>
                </c:pt>
                <c:pt idx="11">
                  <c:v>Лит.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AF-43C9-AE99-82AAF90594E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1">
                  <c:v>Рус. яз.</c:v>
                </c:pt>
                <c:pt idx="2">
                  <c:v>Мат.</c:v>
                </c:pt>
                <c:pt idx="3">
                  <c:v>Физ.</c:v>
                </c:pt>
                <c:pt idx="4">
                  <c:v>Хим.</c:v>
                </c:pt>
                <c:pt idx="5">
                  <c:v>Инф.</c:v>
                </c:pt>
                <c:pt idx="6">
                  <c:v>Биол.</c:v>
                </c:pt>
                <c:pt idx="7">
                  <c:v>Истор.</c:v>
                </c:pt>
                <c:pt idx="8">
                  <c:v>Геогр.</c:v>
                </c:pt>
                <c:pt idx="9">
                  <c:v>Англ. яз.</c:v>
                </c:pt>
                <c:pt idx="10">
                  <c:v>Общ.</c:v>
                </c:pt>
                <c:pt idx="11">
                  <c:v>Лит.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1-DFAF-43C9-AE99-82AAF90594E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1">
                  <c:v>Рус. яз.</c:v>
                </c:pt>
                <c:pt idx="2">
                  <c:v>Мат.</c:v>
                </c:pt>
                <c:pt idx="3">
                  <c:v>Физ.</c:v>
                </c:pt>
                <c:pt idx="4">
                  <c:v>Хим.</c:v>
                </c:pt>
                <c:pt idx="5">
                  <c:v>Инф.</c:v>
                </c:pt>
                <c:pt idx="6">
                  <c:v>Биол.</c:v>
                </c:pt>
                <c:pt idx="7">
                  <c:v>Истор.</c:v>
                </c:pt>
                <c:pt idx="8">
                  <c:v>Геогр.</c:v>
                </c:pt>
                <c:pt idx="9">
                  <c:v>Англ. яз.</c:v>
                </c:pt>
                <c:pt idx="10">
                  <c:v>Общ.</c:v>
                </c:pt>
                <c:pt idx="11">
                  <c:v>Лит.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1">
                  <c:v>0.21</c:v>
                </c:pt>
                <c:pt idx="2">
                  <c:v>0.05</c:v>
                </c:pt>
                <c:pt idx="3">
                  <c:v>0.5</c:v>
                </c:pt>
                <c:pt idx="4">
                  <c:v>0.4</c:v>
                </c:pt>
                <c:pt idx="5">
                  <c:v>0.02</c:v>
                </c:pt>
                <c:pt idx="6">
                  <c:v>0.06</c:v>
                </c:pt>
                <c:pt idx="7">
                  <c:v>0</c:v>
                </c:pt>
                <c:pt idx="8">
                  <c:v>0.3</c:v>
                </c:pt>
                <c:pt idx="9">
                  <c:v>0.3</c:v>
                </c:pt>
                <c:pt idx="10">
                  <c:v>0.04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AF-43C9-AE99-82AAF90594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485928079"/>
        <c:axId val="1485949295"/>
      </c:barChart>
      <c:catAx>
        <c:axId val="1485928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5949295"/>
        <c:crosses val="autoZero"/>
        <c:auto val="1"/>
        <c:lblAlgn val="ctr"/>
        <c:lblOffset val="100"/>
        <c:noMultiLvlLbl val="0"/>
      </c:catAx>
      <c:valAx>
        <c:axId val="1485949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5928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 smtClean="0"/>
              <a:t>Средний балл</a:t>
            </a:r>
            <a:endParaRPr lang="ru-RU" sz="11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1">
                  <c:v>Рус. яз.</c:v>
                </c:pt>
                <c:pt idx="2">
                  <c:v>Мат.</c:v>
                </c:pt>
                <c:pt idx="3">
                  <c:v>Физ.</c:v>
                </c:pt>
                <c:pt idx="4">
                  <c:v>Хим.</c:v>
                </c:pt>
                <c:pt idx="5">
                  <c:v>Инф.</c:v>
                </c:pt>
                <c:pt idx="6">
                  <c:v>Биол.</c:v>
                </c:pt>
                <c:pt idx="7">
                  <c:v>Истор.</c:v>
                </c:pt>
                <c:pt idx="8">
                  <c:v>Геогр.</c:v>
                </c:pt>
                <c:pt idx="9">
                  <c:v>Англ. яз.</c:v>
                </c:pt>
                <c:pt idx="10">
                  <c:v>Общ.</c:v>
                </c:pt>
                <c:pt idx="11">
                  <c:v>Лит.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EA-4D80-BF34-C86B78F5F12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1">
                  <c:v>Рус. яз.</c:v>
                </c:pt>
                <c:pt idx="2">
                  <c:v>Мат.</c:v>
                </c:pt>
                <c:pt idx="3">
                  <c:v>Физ.</c:v>
                </c:pt>
                <c:pt idx="4">
                  <c:v>Хим.</c:v>
                </c:pt>
                <c:pt idx="5">
                  <c:v>Инф.</c:v>
                </c:pt>
                <c:pt idx="6">
                  <c:v>Биол.</c:v>
                </c:pt>
                <c:pt idx="7">
                  <c:v>Истор.</c:v>
                </c:pt>
                <c:pt idx="8">
                  <c:v>Геогр.</c:v>
                </c:pt>
                <c:pt idx="9">
                  <c:v>Англ. яз.</c:v>
                </c:pt>
                <c:pt idx="10">
                  <c:v>Общ.</c:v>
                </c:pt>
                <c:pt idx="11">
                  <c:v>Лит.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1-FFEA-4D80-BF34-C86B78F5F12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1">
                  <c:v>Рус. яз.</c:v>
                </c:pt>
                <c:pt idx="2">
                  <c:v>Мат.</c:v>
                </c:pt>
                <c:pt idx="3">
                  <c:v>Физ.</c:v>
                </c:pt>
                <c:pt idx="4">
                  <c:v>Хим.</c:v>
                </c:pt>
                <c:pt idx="5">
                  <c:v>Инф.</c:v>
                </c:pt>
                <c:pt idx="6">
                  <c:v>Биол.</c:v>
                </c:pt>
                <c:pt idx="7">
                  <c:v>Истор.</c:v>
                </c:pt>
                <c:pt idx="8">
                  <c:v>Геогр.</c:v>
                </c:pt>
                <c:pt idx="9">
                  <c:v>Англ. яз.</c:v>
                </c:pt>
                <c:pt idx="10">
                  <c:v>Общ.</c:v>
                </c:pt>
                <c:pt idx="11">
                  <c:v>Лит.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1">
                  <c:v>26.09</c:v>
                </c:pt>
                <c:pt idx="2">
                  <c:v>16.68</c:v>
                </c:pt>
                <c:pt idx="3">
                  <c:v>30.5</c:v>
                </c:pt>
                <c:pt idx="4">
                  <c:v>27.8</c:v>
                </c:pt>
                <c:pt idx="5">
                  <c:v>8.24</c:v>
                </c:pt>
                <c:pt idx="6">
                  <c:v>26.75</c:v>
                </c:pt>
                <c:pt idx="7">
                  <c:v>0</c:v>
                </c:pt>
                <c:pt idx="8">
                  <c:v>22.66</c:v>
                </c:pt>
                <c:pt idx="9">
                  <c:v>47.2</c:v>
                </c:pt>
                <c:pt idx="10">
                  <c:v>20.62</c:v>
                </c:pt>
                <c:pt idx="11">
                  <c:v>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EA-4D80-BF34-C86B78F5F1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485928079"/>
        <c:axId val="1485949295"/>
      </c:barChart>
      <c:catAx>
        <c:axId val="1485928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5949295"/>
        <c:crosses val="autoZero"/>
        <c:auto val="1"/>
        <c:lblAlgn val="ctr"/>
        <c:lblOffset val="100"/>
        <c:noMultiLvlLbl val="0"/>
      </c:catAx>
      <c:valAx>
        <c:axId val="1485949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5928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4D98-ECD6-4D14-8E1C-AFB30643B269}" type="datetimeFigureOut">
              <a:rPr lang="ru-RU" smtClean="0"/>
              <a:t>06.01.24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38E2-A7D9-49C9-8DC2-CE474A5104A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44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4D98-ECD6-4D14-8E1C-AFB30643B269}" type="datetimeFigureOut">
              <a:rPr lang="ru-RU" smtClean="0"/>
              <a:t>06.01.24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38E2-A7D9-49C9-8DC2-CE474A510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07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4D98-ECD6-4D14-8E1C-AFB30643B269}" type="datetimeFigureOut">
              <a:rPr lang="ru-RU" smtClean="0"/>
              <a:t>06.01.24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38E2-A7D9-49C9-8DC2-CE474A510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98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4D98-ECD6-4D14-8E1C-AFB30643B269}" type="datetimeFigureOut">
              <a:rPr lang="ru-RU" smtClean="0"/>
              <a:t>06.01.24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38E2-A7D9-49C9-8DC2-CE474A510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41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4D98-ECD6-4D14-8E1C-AFB30643B269}" type="datetimeFigureOut">
              <a:rPr lang="ru-RU" smtClean="0"/>
              <a:t>06.01.24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38E2-A7D9-49C9-8DC2-CE474A5104A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09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4D98-ECD6-4D14-8E1C-AFB30643B269}" type="datetimeFigureOut">
              <a:rPr lang="ru-RU" smtClean="0"/>
              <a:t>06.01.24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38E2-A7D9-49C9-8DC2-CE474A510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79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4D98-ECD6-4D14-8E1C-AFB30643B269}" type="datetimeFigureOut">
              <a:rPr lang="ru-RU" smtClean="0"/>
              <a:t>06.01.24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38E2-A7D9-49C9-8DC2-CE474A510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96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4D98-ECD6-4D14-8E1C-AFB30643B269}" type="datetimeFigureOut">
              <a:rPr lang="ru-RU" smtClean="0"/>
              <a:t>06.01.24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38E2-A7D9-49C9-8DC2-CE474A510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04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4D98-ECD6-4D14-8E1C-AFB30643B269}" type="datetimeFigureOut">
              <a:rPr lang="ru-RU" smtClean="0"/>
              <a:t>06.01.24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38E2-A7D9-49C9-8DC2-CE474A510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06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0574D98-ECD6-4D14-8E1C-AFB30643B269}" type="datetimeFigureOut">
              <a:rPr lang="ru-RU" smtClean="0"/>
              <a:t>06.01.24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4838E2-A7D9-49C9-8DC2-CE474A510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4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4D98-ECD6-4D14-8E1C-AFB30643B269}" type="datetimeFigureOut">
              <a:rPr lang="ru-RU" smtClean="0"/>
              <a:t>06.01.24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38E2-A7D9-49C9-8DC2-CE474A510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24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0574D98-ECD6-4D14-8E1C-AFB30643B269}" type="datetimeFigureOut">
              <a:rPr lang="ru-RU" smtClean="0"/>
              <a:t>06.01.24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14838E2-A7D9-49C9-8DC2-CE474A5104A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25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png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png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png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5.png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png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png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png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png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5.png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png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Анализ результатов</a:t>
            </a:r>
            <a:br>
              <a:rPr lang="ru-RU" dirty="0" smtClean="0"/>
            </a:br>
            <a:r>
              <a:rPr lang="ru-RU" dirty="0" smtClean="0"/>
              <a:t>ГИА-2023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5037" y="4455621"/>
            <a:ext cx="7857489" cy="1143000"/>
          </a:xfrm>
        </p:spPr>
        <p:txBody>
          <a:bodyPr/>
          <a:lstStyle/>
          <a:p>
            <a:r>
              <a:rPr lang="ru-RU" dirty="0" smtClean="0"/>
              <a:t>МОБУ СОШ №28 г. Сочи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51" y="68365"/>
            <a:ext cx="2760292" cy="276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11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СРЕДНИЙ БАЛЛ ПО ПРЕДМЕТАМ </a:t>
            </a:r>
            <a:r>
              <a:rPr lang="ru-RU" sz="4400" dirty="0" smtClean="0"/>
              <a:t>ОГЭ 2023 </a:t>
            </a:r>
            <a:r>
              <a:rPr lang="ru-RU" sz="4400" dirty="0"/>
              <a:t>ГОД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904662"/>
              </p:ext>
            </p:extLst>
          </p:nvPr>
        </p:nvGraphicFramePr>
        <p:xfrm>
          <a:off x="331306" y="2003425"/>
          <a:ext cx="8335619" cy="3667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969">
                  <a:extLst>
                    <a:ext uri="{9D8B030D-6E8A-4147-A177-3AD203B41FA5}">
                      <a16:colId xmlns:a16="http://schemas.microsoft.com/office/drawing/2014/main" val="2831603276"/>
                    </a:ext>
                  </a:extLst>
                </a:gridCol>
                <a:gridCol w="717150">
                  <a:extLst>
                    <a:ext uri="{9D8B030D-6E8A-4147-A177-3AD203B41FA5}">
                      <a16:colId xmlns:a16="http://schemas.microsoft.com/office/drawing/2014/main" val="962975283"/>
                    </a:ext>
                  </a:extLst>
                </a:gridCol>
                <a:gridCol w="717150">
                  <a:extLst>
                    <a:ext uri="{9D8B030D-6E8A-4147-A177-3AD203B41FA5}">
                      <a16:colId xmlns:a16="http://schemas.microsoft.com/office/drawing/2014/main" val="3857435712"/>
                    </a:ext>
                  </a:extLst>
                </a:gridCol>
                <a:gridCol w="717150">
                  <a:extLst>
                    <a:ext uri="{9D8B030D-6E8A-4147-A177-3AD203B41FA5}">
                      <a16:colId xmlns:a16="http://schemas.microsoft.com/office/drawing/2014/main" val="3392182461"/>
                    </a:ext>
                  </a:extLst>
                </a:gridCol>
                <a:gridCol w="717150">
                  <a:extLst>
                    <a:ext uri="{9D8B030D-6E8A-4147-A177-3AD203B41FA5}">
                      <a16:colId xmlns:a16="http://schemas.microsoft.com/office/drawing/2014/main" val="2919044030"/>
                    </a:ext>
                  </a:extLst>
                </a:gridCol>
                <a:gridCol w="717150">
                  <a:extLst>
                    <a:ext uri="{9D8B030D-6E8A-4147-A177-3AD203B41FA5}">
                      <a16:colId xmlns:a16="http://schemas.microsoft.com/office/drawing/2014/main" val="4046806426"/>
                    </a:ext>
                  </a:extLst>
                </a:gridCol>
                <a:gridCol w="717150">
                  <a:extLst>
                    <a:ext uri="{9D8B030D-6E8A-4147-A177-3AD203B41FA5}">
                      <a16:colId xmlns:a16="http://schemas.microsoft.com/office/drawing/2014/main" val="2237630637"/>
                    </a:ext>
                  </a:extLst>
                </a:gridCol>
                <a:gridCol w="717150">
                  <a:extLst>
                    <a:ext uri="{9D8B030D-6E8A-4147-A177-3AD203B41FA5}">
                      <a16:colId xmlns:a16="http://schemas.microsoft.com/office/drawing/2014/main" val="3837771317"/>
                    </a:ext>
                  </a:extLst>
                </a:gridCol>
                <a:gridCol w="717150">
                  <a:extLst>
                    <a:ext uri="{9D8B030D-6E8A-4147-A177-3AD203B41FA5}">
                      <a16:colId xmlns:a16="http://schemas.microsoft.com/office/drawing/2014/main" val="1116644475"/>
                    </a:ext>
                  </a:extLst>
                </a:gridCol>
                <a:gridCol w="717150">
                  <a:extLst>
                    <a:ext uri="{9D8B030D-6E8A-4147-A177-3AD203B41FA5}">
                      <a16:colId xmlns:a16="http://schemas.microsoft.com/office/drawing/2014/main" val="3087926301"/>
                    </a:ext>
                  </a:extLst>
                </a:gridCol>
                <a:gridCol w="717150">
                  <a:extLst>
                    <a:ext uri="{9D8B030D-6E8A-4147-A177-3AD203B41FA5}">
                      <a16:colId xmlns:a16="http://schemas.microsoft.com/office/drawing/2014/main" val="4024854961"/>
                    </a:ext>
                  </a:extLst>
                </a:gridCol>
                <a:gridCol w="717150">
                  <a:extLst>
                    <a:ext uri="{9D8B030D-6E8A-4147-A177-3AD203B41FA5}">
                      <a16:colId xmlns:a16="http://schemas.microsoft.com/office/drawing/2014/main" val="1618452352"/>
                    </a:ext>
                  </a:extLst>
                </a:gridCol>
              </a:tblGrid>
              <a:tr h="151617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Русский язык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Математика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Физика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Химия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Информатика и ИКТ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Биология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История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География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Английский язык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Обществознание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Литература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extLst>
                  <a:ext uri="{0D108BD9-81ED-4DB2-BD59-A6C34878D82A}">
                    <a16:rowId xmlns:a16="http://schemas.microsoft.com/office/drawing/2014/main" val="1058141459"/>
                  </a:ext>
                </a:extLst>
              </a:tr>
              <a:tr h="87120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extLst>
                  <a:ext uri="{0D108BD9-81ED-4DB2-BD59-A6C34878D82A}">
                    <a16:rowId xmlns:a16="http://schemas.microsoft.com/office/drawing/2014/main" val="3658565906"/>
                  </a:ext>
                </a:extLst>
              </a:tr>
              <a:tr h="66193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Сочи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26,95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16,44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26,11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28,55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11,33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28,49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24,09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20,69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55,93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21,92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31,17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extLst>
                  <a:ext uri="{0D108BD9-81ED-4DB2-BD59-A6C34878D82A}">
                    <a16:rowId xmlns:a16="http://schemas.microsoft.com/office/drawing/2014/main" val="2550319593"/>
                  </a:ext>
                </a:extLst>
              </a:tr>
              <a:tr h="61780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СОШ №28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26,09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16,68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27,80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26,75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22,66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47,20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20,62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20,50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extLst>
                  <a:ext uri="{0D108BD9-81ED-4DB2-BD59-A6C34878D82A}">
                    <a16:rowId xmlns:a16="http://schemas.microsoft.com/office/drawing/2014/main" val="837684711"/>
                  </a:ext>
                </a:extLst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986355"/>
              </p:ext>
            </p:extLst>
          </p:nvPr>
        </p:nvGraphicFramePr>
        <p:xfrm>
          <a:off x="822960" y="3701133"/>
          <a:ext cx="667909" cy="486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Точечный рисунок" r:id="rId3" imgW="619211" imgH="609524" progId="Paint.Picture">
                  <p:embed/>
                </p:oleObj>
              </mc:Choice>
              <mc:Fallback>
                <p:oleObj name="Точечный рисунок" r:id="rId3" imgW="619211" imgH="609524" progId="Paint.Picture">
                  <p:embed/>
                  <p:pic>
                    <p:nvPicPr>
                      <p:cNvPr id="7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" y="3701133"/>
                        <a:ext cx="667909" cy="4865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316792"/>
              </p:ext>
            </p:extLst>
          </p:nvPr>
        </p:nvGraphicFramePr>
        <p:xfrm>
          <a:off x="1549124" y="3701132"/>
          <a:ext cx="663020" cy="486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Точечный рисунок" r:id="rId5" imgW="657317" imgH="590476" progId="Paint.Picture">
                  <p:embed/>
                </p:oleObj>
              </mc:Choice>
              <mc:Fallback>
                <p:oleObj name="Точечный рисунок" r:id="rId5" imgW="657317" imgH="590476" progId="Paint.Picture">
                  <p:embed/>
                  <p:pic>
                    <p:nvPicPr>
                      <p:cNvPr id="8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124" y="3701132"/>
                        <a:ext cx="663020" cy="4865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052283"/>
              </p:ext>
            </p:extLst>
          </p:nvPr>
        </p:nvGraphicFramePr>
        <p:xfrm>
          <a:off x="7260912" y="3700995"/>
          <a:ext cx="642949" cy="486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Точечный рисунок" r:id="rId7" imgW="542857" imgH="533474" progId="Paint.Picture">
                  <p:embed/>
                </p:oleObj>
              </mc:Choice>
              <mc:Fallback>
                <p:oleObj name="Точечный рисунок" r:id="rId7" imgW="542857" imgH="533474" progId="Paint.Picture">
                  <p:embed/>
                  <p:pic>
                    <p:nvPicPr>
                      <p:cNvPr id="9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0912" y="3700995"/>
                        <a:ext cx="642949" cy="4865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682194"/>
              </p:ext>
            </p:extLst>
          </p:nvPr>
        </p:nvGraphicFramePr>
        <p:xfrm>
          <a:off x="2243406" y="3703465"/>
          <a:ext cx="676639" cy="48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Точечный рисунок" r:id="rId9" imgW="638264" imgH="695238" progId="Paint.Picture">
                  <p:embed/>
                </p:oleObj>
              </mc:Choice>
              <mc:Fallback>
                <p:oleObj name="Точечный рисунок" r:id="rId9" imgW="638264" imgH="695238" progId="Paint.Picture">
                  <p:embed/>
                  <p:pic>
                    <p:nvPicPr>
                      <p:cNvPr id="1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3406" y="3703465"/>
                        <a:ext cx="676639" cy="4842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479737"/>
              </p:ext>
            </p:extLst>
          </p:nvPr>
        </p:nvGraphicFramePr>
        <p:xfrm>
          <a:off x="4388261" y="3701311"/>
          <a:ext cx="667978" cy="482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Точечный рисунок" r:id="rId11" imgW="628571" imgH="619211" progId="Paint.Picture">
                  <p:embed/>
                </p:oleObj>
              </mc:Choice>
              <mc:Fallback>
                <p:oleObj name="Точечный рисунок" r:id="rId11" imgW="628571" imgH="619211" progId="Paint.Picture">
                  <p:embed/>
                  <p:pic>
                    <p:nvPicPr>
                      <p:cNvPr id="11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8261" y="3701311"/>
                        <a:ext cx="667978" cy="4827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525476"/>
              </p:ext>
            </p:extLst>
          </p:nvPr>
        </p:nvGraphicFramePr>
        <p:xfrm>
          <a:off x="5099928" y="3690303"/>
          <a:ext cx="650856" cy="491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Точечный рисунок" r:id="rId13" imgW="581106" imgH="561905" progId="Paint.Picture">
                  <p:embed/>
                </p:oleObj>
              </mc:Choice>
              <mc:Fallback>
                <p:oleObj name="Точечный рисунок" r:id="rId13" imgW="581106" imgH="561905" progId="Paint.Picture">
                  <p:embed/>
                  <p:pic>
                    <p:nvPicPr>
                      <p:cNvPr id="12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928" y="3690303"/>
                        <a:ext cx="650856" cy="4915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725517"/>
              </p:ext>
            </p:extLst>
          </p:nvPr>
        </p:nvGraphicFramePr>
        <p:xfrm>
          <a:off x="2962230" y="3696096"/>
          <a:ext cx="630850" cy="491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Точечный рисунок" r:id="rId15" imgW="542857" imgH="533474" progId="Paint.Picture">
                  <p:embed/>
                </p:oleObj>
              </mc:Choice>
              <mc:Fallback>
                <p:oleObj name="Точечный рисунок" r:id="rId15" imgW="542857" imgH="533474" progId="Paint.Picture">
                  <p:embed/>
                  <p:pic>
                    <p:nvPicPr>
                      <p:cNvPr id="13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30" y="3696096"/>
                        <a:ext cx="630850" cy="4915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675381"/>
              </p:ext>
            </p:extLst>
          </p:nvPr>
        </p:nvGraphicFramePr>
        <p:xfrm>
          <a:off x="6529104" y="3700995"/>
          <a:ext cx="657656" cy="480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Точечный рисунок" r:id="rId17" imgW="581106" imgH="657317" progId="Paint.Picture">
                  <p:embed/>
                </p:oleObj>
              </mc:Choice>
              <mc:Fallback>
                <p:oleObj name="Точечный рисунок" r:id="rId17" imgW="581106" imgH="657317" progId="Paint.Picture">
                  <p:embed/>
                  <p:pic>
                    <p:nvPicPr>
                      <p:cNvPr id="14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9104" y="3700995"/>
                        <a:ext cx="657656" cy="4808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109351"/>
              </p:ext>
            </p:extLst>
          </p:nvPr>
        </p:nvGraphicFramePr>
        <p:xfrm>
          <a:off x="3673759" y="3703464"/>
          <a:ext cx="676640" cy="478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Точечный рисунок" r:id="rId19" imgW="561905" imgH="552527" progId="Paint.Picture">
                  <p:embed/>
                </p:oleObj>
              </mc:Choice>
              <mc:Fallback>
                <p:oleObj name="Точечный рисунок" r:id="rId19" imgW="561905" imgH="552527" progId="Paint.Picture">
                  <p:embed/>
                  <p:pic>
                    <p:nvPicPr>
                      <p:cNvPr id="15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759" y="3703464"/>
                        <a:ext cx="676640" cy="4784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50188"/>
              </p:ext>
            </p:extLst>
          </p:nvPr>
        </p:nvGraphicFramePr>
        <p:xfrm>
          <a:off x="7959458" y="3707309"/>
          <a:ext cx="669151" cy="474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Точечный рисунок" r:id="rId21" imgW="647619" imgH="514422" progId="Paint.Picture">
                  <p:embed/>
                </p:oleObj>
              </mc:Choice>
              <mc:Fallback>
                <p:oleObj name="Точечный рисунок" r:id="rId21" imgW="647619" imgH="514422" progId="Paint.Picture">
                  <p:embed/>
                  <p:pic>
                    <p:nvPicPr>
                      <p:cNvPr id="16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458" y="3707309"/>
                        <a:ext cx="669151" cy="4745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540226"/>
              </p:ext>
            </p:extLst>
          </p:nvPr>
        </p:nvGraphicFramePr>
        <p:xfrm>
          <a:off x="5823269" y="3703465"/>
          <a:ext cx="664945" cy="478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Точечный рисунок" r:id="rId23" imgW="647619" imgH="619211" progId="Paint.Picture">
                  <p:embed/>
                </p:oleObj>
              </mc:Choice>
              <mc:Fallback>
                <p:oleObj name="Точечный рисунок" r:id="rId23" imgW="647619" imgH="619211" progId="Paint.Picture">
                  <p:embed/>
                  <p:pic>
                    <p:nvPicPr>
                      <p:cNvPr id="17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3269" y="3703465"/>
                        <a:ext cx="664945" cy="4784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Скругленный прямоугольник 17"/>
          <p:cNvSpPr/>
          <p:nvPr/>
        </p:nvSpPr>
        <p:spPr>
          <a:xfrm>
            <a:off x="2249975" y="5120032"/>
            <a:ext cx="670070" cy="4445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500724" y="5120032"/>
            <a:ext cx="670070" cy="4445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818144" y="5124725"/>
            <a:ext cx="670070" cy="4445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766" y="6316658"/>
            <a:ext cx="9143234" cy="541342"/>
            <a:chOff x="766" y="6316658"/>
            <a:chExt cx="9143234" cy="541342"/>
          </a:xfrm>
        </p:grpSpPr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" y="6336506"/>
              <a:ext cx="520528" cy="521494"/>
            </a:xfrm>
            <a:prstGeom prst="rect">
              <a:avLst/>
            </a:prstGeom>
          </p:spPr>
        </p:pic>
        <p:sp>
          <p:nvSpPr>
            <p:cNvPr id="26" name="Прямоугольник 25"/>
            <p:cNvSpPr/>
            <p:nvPr/>
          </p:nvSpPr>
          <p:spPr>
            <a:xfrm>
              <a:off x="521294" y="6316658"/>
              <a:ext cx="86227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Муниципальное общеобразовательное бюджетное учреждение средняя общеобразовательная школа №</a:t>
              </a:r>
              <a:r>
                <a:rPr lang="ru-RU" sz="1400" b="1" dirty="0">
                  <a:solidFill>
                    <a:schemeClr val="bg1"/>
                  </a:solidFill>
                </a:rPr>
                <a:t>28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города Сочи имени </a:t>
              </a:r>
              <a:r>
                <a:rPr lang="ru-RU" sz="1400" b="1" dirty="0">
                  <a:solidFill>
                    <a:schemeClr val="bg1"/>
                  </a:solidFill>
                </a:rPr>
                <a:t>Героя Гражданской войны Блинова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Михаила Федосеевича 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5674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510" y="286604"/>
            <a:ext cx="7886699" cy="1080723"/>
          </a:xfrm>
        </p:spPr>
        <p:txBody>
          <a:bodyPr>
            <a:noAutofit/>
          </a:bodyPr>
          <a:lstStyle/>
          <a:p>
            <a:r>
              <a:rPr lang="ru-RU" sz="4000" dirty="0"/>
              <a:t>СРАВНИТЕЛЬНЫЕ РЕЗУЛЬТАТЫ </a:t>
            </a:r>
            <a:r>
              <a:rPr lang="ru-RU" sz="4000" dirty="0" smtClean="0"/>
              <a:t>ОГЭ ОСНОВНОГО </a:t>
            </a:r>
            <a:r>
              <a:rPr lang="ru-RU" sz="4000" dirty="0"/>
              <a:t>ПЕРИОДА </a:t>
            </a:r>
            <a:r>
              <a:rPr lang="ru-RU" sz="4000" dirty="0" smtClean="0"/>
              <a:t>2023 </a:t>
            </a:r>
            <a:r>
              <a:rPr lang="ru-RU" sz="4000" dirty="0"/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408131"/>
              </p:ext>
            </p:extLst>
          </p:nvPr>
        </p:nvGraphicFramePr>
        <p:xfrm>
          <a:off x="651510" y="1367327"/>
          <a:ext cx="7886699" cy="4624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050">
                  <a:extLst>
                    <a:ext uri="{9D8B030D-6E8A-4147-A177-3AD203B41FA5}">
                      <a16:colId xmlns:a16="http://schemas.microsoft.com/office/drawing/2014/main" val="22855986"/>
                    </a:ext>
                  </a:extLst>
                </a:gridCol>
                <a:gridCol w="718961">
                  <a:extLst>
                    <a:ext uri="{9D8B030D-6E8A-4147-A177-3AD203B41FA5}">
                      <a16:colId xmlns:a16="http://schemas.microsoft.com/office/drawing/2014/main" val="308152984"/>
                    </a:ext>
                  </a:extLst>
                </a:gridCol>
                <a:gridCol w="718961">
                  <a:extLst>
                    <a:ext uri="{9D8B030D-6E8A-4147-A177-3AD203B41FA5}">
                      <a16:colId xmlns:a16="http://schemas.microsoft.com/office/drawing/2014/main" val="3863953038"/>
                    </a:ext>
                  </a:extLst>
                </a:gridCol>
                <a:gridCol w="718961">
                  <a:extLst>
                    <a:ext uri="{9D8B030D-6E8A-4147-A177-3AD203B41FA5}">
                      <a16:colId xmlns:a16="http://schemas.microsoft.com/office/drawing/2014/main" val="3936701265"/>
                    </a:ext>
                  </a:extLst>
                </a:gridCol>
                <a:gridCol w="718961">
                  <a:extLst>
                    <a:ext uri="{9D8B030D-6E8A-4147-A177-3AD203B41FA5}">
                      <a16:colId xmlns:a16="http://schemas.microsoft.com/office/drawing/2014/main" val="3378128522"/>
                    </a:ext>
                  </a:extLst>
                </a:gridCol>
                <a:gridCol w="718961">
                  <a:extLst>
                    <a:ext uri="{9D8B030D-6E8A-4147-A177-3AD203B41FA5}">
                      <a16:colId xmlns:a16="http://schemas.microsoft.com/office/drawing/2014/main" val="3071275010"/>
                    </a:ext>
                  </a:extLst>
                </a:gridCol>
                <a:gridCol w="718961">
                  <a:extLst>
                    <a:ext uri="{9D8B030D-6E8A-4147-A177-3AD203B41FA5}">
                      <a16:colId xmlns:a16="http://schemas.microsoft.com/office/drawing/2014/main" val="2564165040"/>
                    </a:ext>
                  </a:extLst>
                </a:gridCol>
                <a:gridCol w="718961">
                  <a:extLst>
                    <a:ext uri="{9D8B030D-6E8A-4147-A177-3AD203B41FA5}">
                      <a16:colId xmlns:a16="http://schemas.microsoft.com/office/drawing/2014/main" val="565631313"/>
                    </a:ext>
                  </a:extLst>
                </a:gridCol>
                <a:gridCol w="718961">
                  <a:extLst>
                    <a:ext uri="{9D8B030D-6E8A-4147-A177-3AD203B41FA5}">
                      <a16:colId xmlns:a16="http://schemas.microsoft.com/office/drawing/2014/main" val="1791751810"/>
                    </a:ext>
                  </a:extLst>
                </a:gridCol>
                <a:gridCol w="718961">
                  <a:extLst>
                    <a:ext uri="{9D8B030D-6E8A-4147-A177-3AD203B41FA5}">
                      <a16:colId xmlns:a16="http://schemas.microsoft.com/office/drawing/2014/main" val="1863606010"/>
                    </a:ext>
                  </a:extLst>
                </a:gridCol>
              </a:tblGrid>
              <a:tr h="644745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Учебные</a:t>
                      </a:r>
                      <a:r>
                        <a:rPr lang="ru-RU" sz="1400" baseline="0" dirty="0" smtClean="0"/>
                        <a:t> предметы</a:t>
                      </a:r>
                      <a:endParaRPr lang="ru-RU" sz="1400" dirty="0"/>
                    </a:p>
                  </a:txBody>
                  <a:tcPr marL="109728" marR="109728" anchor="ctr"/>
                </a:tc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Доля выпускников,</a:t>
                      </a:r>
                      <a:br>
                        <a:rPr lang="ru-RU" sz="1400" u="none" strike="noStrike" dirty="0" smtClean="0">
                          <a:effectLst/>
                        </a:rPr>
                      </a:br>
                      <a:r>
                        <a:rPr lang="ru-RU" sz="1400" u="none" strike="noStrike" dirty="0" smtClean="0">
                          <a:effectLst/>
                        </a:rPr>
                        <a:t>не преодолевших порог успешности</a:t>
                      </a:r>
                      <a:endParaRPr lang="ru-RU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728" marR="109728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09728" marR="109728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09728" marR="109728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Доля высоких результатов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(от 80)</a:t>
                      </a:r>
                      <a:endParaRPr lang="ru-RU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728" marR="109728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09728" marR="109728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09728" marR="109728"/>
                </a:tc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Средний балл</a:t>
                      </a:r>
                      <a:endParaRPr lang="ru-RU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728" marR="109728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09728" marR="109728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09728" marR="109728"/>
                </a:tc>
                <a:extLst>
                  <a:ext uri="{0D108BD9-81ED-4DB2-BD59-A6C34878D82A}">
                    <a16:rowId xmlns:a16="http://schemas.microsoft.com/office/drawing/2014/main" val="1176807190"/>
                  </a:ext>
                </a:extLst>
              </a:tr>
              <a:tr h="32444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2022</a:t>
                      </a:r>
                      <a:endParaRPr lang="ru-RU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2023</a:t>
                      </a:r>
                      <a:endParaRPr lang="ru-RU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extLst>
                  <a:ext uri="{0D108BD9-81ED-4DB2-BD59-A6C34878D82A}">
                    <a16:rowId xmlns:a16="http://schemas.microsoft.com/office/drawing/2014/main" val="2280058557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Русский язык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0,01</a:t>
                      </a:r>
                      <a:endParaRPr lang="ru-RU" sz="1400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0,21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26,09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extLst>
                  <a:ext uri="{0D108BD9-81ED-4DB2-BD59-A6C34878D82A}">
                    <a16:rowId xmlns:a16="http://schemas.microsoft.com/office/drawing/2014/main" val="4277628470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Математика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0,02</a:t>
                      </a:r>
                      <a:endParaRPr lang="ru-RU" sz="1400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0,05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16,68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extLst>
                  <a:ext uri="{0D108BD9-81ED-4DB2-BD59-A6C34878D82A}">
                    <a16:rowId xmlns:a16="http://schemas.microsoft.com/office/drawing/2014/main" val="15346270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Физика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0,50</a:t>
                      </a:r>
                      <a:endParaRPr lang="ru-RU" sz="1400" dirty="0" smtClean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30,50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extLst>
                  <a:ext uri="{0D108BD9-81ED-4DB2-BD59-A6C34878D82A}">
                    <a16:rowId xmlns:a16="http://schemas.microsoft.com/office/drawing/2014/main" val="396273754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Химия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0,40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27,80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extLst>
                  <a:ext uri="{0D108BD9-81ED-4DB2-BD59-A6C34878D82A}">
                    <a16:rowId xmlns:a16="http://schemas.microsoft.com/office/drawing/2014/main" val="1764242122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Информатика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0,02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8,24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extLst>
                  <a:ext uri="{0D108BD9-81ED-4DB2-BD59-A6C34878D82A}">
                    <a16:rowId xmlns:a16="http://schemas.microsoft.com/office/drawing/2014/main" val="2043889021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Биология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0,06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26,75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extLst>
                  <a:ext uri="{0D108BD9-81ED-4DB2-BD59-A6C34878D82A}">
                    <a16:rowId xmlns:a16="http://schemas.microsoft.com/office/drawing/2014/main" val="3352075982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История</a:t>
                      </a:r>
                      <a:endParaRPr lang="ru-RU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extLst>
                  <a:ext uri="{0D108BD9-81ED-4DB2-BD59-A6C34878D82A}">
                    <a16:rowId xmlns:a16="http://schemas.microsoft.com/office/drawing/2014/main" val="454183362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География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0,03</a:t>
                      </a:r>
                      <a:endParaRPr lang="ru-RU" sz="1400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0,30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22,66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extLst>
                  <a:ext uri="{0D108BD9-81ED-4DB2-BD59-A6C34878D82A}">
                    <a16:rowId xmlns:a16="http://schemas.microsoft.com/office/drawing/2014/main" val="1897717387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Английский язык</a:t>
                      </a:r>
                      <a:endParaRPr lang="ru-RU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0,10</a:t>
                      </a:r>
                      <a:endParaRPr lang="ru-RU" sz="1400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0,30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47,20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extLst>
                  <a:ext uri="{0D108BD9-81ED-4DB2-BD59-A6C34878D82A}">
                    <a16:rowId xmlns:a16="http://schemas.microsoft.com/office/drawing/2014/main" val="2761819230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Обществознание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0,02</a:t>
                      </a:r>
                      <a:endParaRPr lang="ru-RU" sz="1400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0,04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20,62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extLst>
                  <a:ext uri="{0D108BD9-81ED-4DB2-BD59-A6C34878D82A}">
                    <a16:rowId xmlns:a16="http://schemas.microsoft.com/office/drawing/2014/main" val="1224270210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Литература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20,50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extLst>
                  <a:ext uri="{0D108BD9-81ED-4DB2-BD59-A6C34878D82A}">
                    <a16:rowId xmlns:a16="http://schemas.microsoft.com/office/drawing/2014/main" val="2225654242"/>
                  </a:ext>
                </a:extLst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766" y="6316658"/>
            <a:ext cx="9143234" cy="541342"/>
            <a:chOff x="766" y="6316658"/>
            <a:chExt cx="9143234" cy="541342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" y="6336506"/>
              <a:ext cx="520528" cy="521494"/>
            </a:xfrm>
            <a:prstGeom prst="rect">
              <a:avLst/>
            </a:prstGeom>
          </p:spPr>
        </p:pic>
        <p:sp>
          <p:nvSpPr>
            <p:cNvPr id="3" name="Прямоугольник 2"/>
            <p:cNvSpPr/>
            <p:nvPr/>
          </p:nvSpPr>
          <p:spPr>
            <a:xfrm>
              <a:off x="521294" y="6316658"/>
              <a:ext cx="86227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Муниципальное общеобразовательное бюджетное учреждение средняя общеобразовательная школа №</a:t>
              </a:r>
              <a:r>
                <a:rPr lang="ru-RU" sz="1400" b="1" dirty="0">
                  <a:solidFill>
                    <a:schemeClr val="bg1"/>
                  </a:solidFill>
                </a:rPr>
                <a:t>28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города Сочи имени </a:t>
              </a:r>
              <a:r>
                <a:rPr lang="ru-RU" sz="1400" b="1" dirty="0">
                  <a:solidFill>
                    <a:schemeClr val="bg1"/>
                  </a:solidFill>
                </a:rPr>
                <a:t>Героя Гражданской войны Блинова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Михаила Федосеевича 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7091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7658"/>
          </a:xfrm>
        </p:spPr>
        <p:txBody>
          <a:bodyPr>
            <a:noAutofit/>
          </a:bodyPr>
          <a:lstStyle/>
          <a:p>
            <a:r>
              <a:rPr lang="ru-RU" sz="4000" dirty="0" smtClean="0"/>
              <a:t>СРАВНИТЕЛЬНЫЕ РЕЗУЛЬТАТЫ ОГЭ ОСНОВНОГО ПЕРИОДА 2023 ГОДА </a:t>
            </a:r>
            <a:endParaRPr lang="ru-RU" sz="4000" dirty="0"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54758548"/>
              </p:ext>
            </p:extLst>
          </p:nvPr>
        </p:nvGraphicFramePr>
        <p:xfrm>
          <a:off x="520700" y="1762463"/>
          <a:ext cx="3790950" cy="237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Объект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655132"/>
              </p:ext>
            </p:extLst>
          </p:nvPr>
        </p:nvGraphicFramePr>
        <p:xfrm>
          <a:off x="4832647" y="1773031"/>
          <a:ext cx="3790950" cy="2374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Объект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7506205"/>
              </p:ext>
            </p:extLst>
          </p:nvPr>
        </p:nvGraphicFramePr>
        <p:xfrm>
          <a:off x="628650" y="4147930"/>
          <a:ext cx="7886700" cy="2290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766" y="6316658"/>
            <a:ext cx="9143234" cy="541342"/>
            <a:chOff x="766" y="6316658"/>
            <a:chExt cx="9143234" cy="541342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" y="6336506"/>
              <a:ext cx="520528" cy="521494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521294" y="6316658"/>
              <a:ext cx="86227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Муниципальное общеобразовательное бюджетное учреждение средняя общеобразовательная школа №</a:t>
              </a:r>
              <a:r>
                <a:rPr lang="ru-RU" sz="1400" b="1" dirty="0">
                  <a:solidFill>
                    <a:schemeClr val="bg1"/>
                  </a:solidFill>
                </a:rPr>
                <a:t>28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города Сочи имени </a:t>
              </a:r>
              <a:r>
                <a:rPr lang="ru-RU" sz="1400" b="1" dirty="0">
                  <a:solidFill>
                    <a:schemeClr val="bg1"/>
                  </a:solidFill>
                </a:rPr>
                <a:t>Героя Гражданской войны Блинова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Михаила Федосеевича 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4012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988230"/>
          </a:xfrm>
        </p:spPr>
        <p:txBody>
          <a:bodyPr>
            <a:noAutofit/>
          </a:bodyPr>
          <a:lstStyle/>
          <a:p>
            <a:r>
              <a:rPr lang="ru-RU" sz="4000" dirty="0" smtClean="0"/>
              <a:t>РЕЗУЛЬТАТЫ ОГЭ ОСНОВНОГО ПЕРИОДА 2023 ГОДА 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591891"/>
              </p:ext>
            </p:extLst>
          </p:nvPr>
        </p:nvGraphicFramePr>
        <p:xfrm>
          <a:off x="614407" y="1274834"/>
          <a:ext cx="7960905" cy="4615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250">
                  <a:extLst>
                    <a:ext uri="{9D8B030D-6E8A-4147-A177-3AD203B41FA5}">
                      <a16:colId xmlns:a16="http://schemas.microsoft.com/office/drawing/2014/main" val="4213710005"/>
                    </a:ext>
                  </a:extLst>
                </a:gridCol>
                <a:gridCol w="1060174">
                  <a:extLst>
                    <a:ext uri="{9D8B030D-6E8A-4147-A177-3AD203B41FA5}">
                      <a16:colId xmlns:a16="http://schemas.microsoft.com/office/drawing/2014/main" val="3062285478"/>
                    </a:ext>
                  </a:extLst>
                </a:gridCol>
                <a:gridCol w="848139">
                  <a:extLst>
                    <a:ext uri="{9D8B030D-6E8A-4147-A177-3AD203B41FA5}">
                      <a16:colId xmlns:a16="http://schemas.microsoft.com/office/drawing/2014/main" val="304279926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61001893"/>
                    </a:ext>
                  </a:extLst>
                </a:gridCol>
                <a:gridCol w="1789043">
                  <a:extLst>
                    <a:ext uri="{9D8B030D-6E8A-4147-A177-3AD203B41FA5}">
                      <a16:colId xmlns:a16="http://schemas.microsoft.com/office/drawing/2014/main" val="841627730"/>
                    </a:ext>
                  </a:extLst>
                </a:gridCol>
                <a:gridCol w="1507099">
                  <a:extLst>
                    <a:ext uri="{9D8B030D-6E8A-4147-A177-3AD203B41FA5}">
                      <a16:colId xmlns:a16="http://schemas.microsoft.com/office/drawing/2014/main" val="2718127458"/>
                    </a:ext>
                  </a:extLst>
                </a:gridCol>
              </a:tblGrid>
              <a:tr h="59181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Учебные</a:t>
                      </a:r>
                      <a:r>
                        <a:rPr lang="ru-RU" sz="1400" baseline="0" dirty="0" smtClean="0"/>
                        <a:t> предметы</a:t>
                      </a:r>
                      <a:endParaRPr lang="ru-RU" sz="1400" dirty="0"/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Выполняли, чел.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3" marR="6713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Средний балл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3" marR="6713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Средний балл по г. Сочи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3" marR="6713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Не преодолели порог успешности, %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3" marR="6713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Высокобалльники</a:t>
                      </a:r>
                      <a:r>
                        <a:rPr lang="ru-RU" sz="1400" u="none" strike="noStrike" dirty="0">
                          <a:effectLst/>
                        </a:rPr>
                        <a:t>, %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3" marR="6713" marT="7018" marB="0" anchor="ctr"/>
                </a:tc>
                <a:extLst>
                  <a:ext uri="{0D108BD9-81ED-4DB2-BD59-A6C34878D82A}">
                    <a16:rowId xmlns:a16="http://schemas.microsoft.com/office/drawing/2014/main" val="3944428933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Русский язык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185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26,09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26,95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1,1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20,5</a:t>
                      </a:r>
                      <a:endParaRPr lang="ru-RU" dirty="0"/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2081089224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Математика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185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16,68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16,44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1,6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4,9</a:t>
                      </a:r>
                      <a:endParaRPr lang="ru-RU" dirty="0"/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369041084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Физика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30,50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23,88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50,0</a:t>
                      </a:r>
                      <a:endParaRPr lang="ru-RU" dirty="0"/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375971505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Химия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27,80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28,36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40,0</a:t>
                      </a:r>
                      <a:endParaRPr lang="ru-RU" dirty="0"/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320406290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Информатика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8,24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10,56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1,7</a:t>
                      </a:r>
                      <a:endParaRPr lang="ru-RU" dirty="0"/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2974368662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Биология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26,75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29,89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5,9</a:t>
                      </a:r>
                      <a:endParaRPr lang="ru-RU" dirty="0"/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2647380638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История</a:t>
                      </a:r>
                      <a:endParaRPr lang="ru-RU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22,13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2189793597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География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22,66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20,97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3,2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29,8</a:t>
                      </a:r>
                      <a:endParaRPr lang="ru-RU" dirty="0"/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294724239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Английский язык</a:t>
                      </a:r>
                      <a:endParaRPr lang="ru-RU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47,20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54,37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10,0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30,0</a:t>
                      </a:r>
                      <a:endParaRPr lang="ru-RU" dirty="0"/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321075369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Обществознание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144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20,62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22,53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2,1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2249100653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Литература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20,50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33,08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3999897025"/>
                  </a:ext>
                </a:extLst>
              </a:tr>
            </a:tbl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766" y="6316658"/>
            <a:ext cx="9143234" cy="541342"/>
            <a:chOff x="766" y="6316658"/>
            <a:chExt cx="9143234" cy="541342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" y="6336506"/>
              <a:ext cx="520528" cy="521494"/>
            </a:xfrm>
            <a:prstGeom prst="rect">
              <a:avLst/>
            </a:prstGeom>
          </p:spPr>
        </p:pic>
        <p:sp>
          <p:nvSpPr>
            <p:cNvPr id="7" name="Прямоугольник 6"/>
            <p:cNvSpPr/>
            <p:nvPr/>
          </p:nvSpPr>
          <p:spPr>
            <a:xfrm>
              <a:off x="521294" y="6316658"/>
              <a:ext cx="86227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Муниципальное общеобразовательное бюджетное учреждение средняя общеобразовательная школа №</a:t>
              </a:r>
              <a:r>
                <a:rPr lang="ru-RU" sz="1400" b="1" dirty="0">
                  <a:solidFill>
                    <a:schemeClr val="bg1"/>
                  </a:solidFill>
                </a:rPr>
                <a:t>28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города Сочи имени </a:t>
              </a:r>
              <a:r>
                <a:rPr lang="ru-RU" sz="1400" b="1" dirty="0">
                  <a:solidFill>
                    <a:schemeClr val="bg1"/>
                  </a:solidFill>
                </a:rPr>
                <a:t>Героя Гражданской войны Блинова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Михаила Федосеевича 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2678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Учителя, подготовившие </a:t>
            </a:r>
            <a:r>
              <a:rPr lang="ru-RU" dirty="0" err="1" smtClean="0"/>
              <a:t>высокобалльников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1987826"/>
            <a:ext cx="7543801" cy="4002157"/>
          </a:xfrm>
        </p:spPr>
        <p:txBody>
          <a:bodyPr numCol="2">
            <a:noAutofit/>
          </a:bodyPr>
          <a:lstStyle/>
          <a:p>
            <a:r>
              <a:rPr lang="ru-RU" sz="1600" dirty="0" smtClean="0"/>
              <a:t>Волостных Лилия Геннадьевна (5 чел</a:t>
            </a:r>
            <a:r>
              <a:rPr lang="ru-RU" sz="1600" dirty="0" smtClean="0"/>
              <a:t>.)</a:t>
            </a:r>
          </a:p>
          <a:p>
            <a:r>
              <a:rPr lang="ru-RU" sz="1600" dirty="0" smtClean="0"/>
              <a:t>Опарина Ольга Геннадьевна (6 чел.)</a:t>
            </a:r>
          </a:p>
          <a:p>
            <a:r>
              <a:rPr lang="ru-RU" sz="1600" dirty="0" smtClean="0"/>
              <a:t>Лукьянчикова Елена Геннадьевна (2 чел.)</a:t>
            </a:r>
            <a:endParaRPr lang="ru-RU" sz="1600" dirty="0" smtClean="0"/>
          </a:p>
          <a:p>
            <a:r>
              <a:rPr lang="ru-RU" sz="1600" dirty="0" smtClean="0"/>
              <a:t>Пикуль Оксана Валерьевна </a:t>
            </a:r>
            <a:r>
              <a:rPr lang="ru-RU" sz="1600" dirty="0" smtClean="0"/>
              <a:t>(23 </a:t>
            </a:r>
            <a:r>
              <a:rPr lang="ru-RU" sz="1600" dirty="0" smtClean="0"/>
              <a:t>чел</a:t>
            </a:r>
            <a:r>
              <a:rPr lang="ru-RU" sz="1600" dirty="0" smtClean="0"/>
              <a:t>.)</a:t>
            </a:r>
          </a:p>
          <a:p>
            <a:r>
              <a:rPr lang="ru-RU" sz="1600" dirty="0" smtClean="0"/>
              <a:t>Мкртчян </a:t>
            </a:r>
            <a:r>
              <a:rPr lang="ru-RU" sz="1600" dirty="0" err="1" smtClean="0"/>
              <a:t>Вартуш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Алексановна</a:t>
            </a:r>
            <a:r>
              <a:rPr lang="ru-RU" sz="1600" dirty="0" smtClean="0"/>
              <a:t> (1 чел.)</a:t>
            </a:r>
          </a:p>
          <a:p>
            <a:r>
              <a:rPr lang="ru-RU" sz="1600" dirty="0" smtClean="0"/>
              <a:t>Богданова Диана Сергеевна (1 чел.)</a:t>
            </a:r>
          </a:p>
          <a:p>
            <a:r>
              <a:rPr lang="ru-RU" sz="1600" dirty="0" smtClean="0"/>
              <a:t>Волкова Наталья Владимировна (1 чел.)</a:t>
            </a:r>
            <a:endParaRPr lang="ru-RU" sz="1600" dirty="0" smtClean="0"/>
          </a:p>
          <a:p>
            <a:r>
              <a:rPr lang="ru-RU" sz="1600" dirty="0" smtClean="0"/>
              <a:t>Эксузян Сусанна </a:t>
            </a:r>
            <a:r>
              <a:rPr lang="ru-RU" sz="1600" dirty="0" err="1" smtClean="0"/>
              <a:t>Даниеловна</a:t>
            </a:r>
            <a:r>
              <a:rPr lang="ru-RU" sz="1600" dirty="0" smtClean="0"/>
              <a:t> (1 </a:t>
            </a:r>
            <a:r>
              <a:rPr lang="ru-RU" sz="1600" dirty="0" smtClean="0"/>
              <a:t>чел.)</a:t>
            </a:r>
          </a:p>
          <a:p>
            <a:r>
              <a:rPr lang="ru-RU" sz="1600" dirty="0" err="1" smtClean="0"/>
              <a:t>Жужгова</a:t>
            </a:r>
            <a:r>
              <a:rPr lang="ru-RU" sz="1600" dirty="0" smtClean="0"/>
              <a:t> Вера Николаевна (27+3 </a:t>
            </a:r>
            <a:r>
              <a:rPr lang="ru-RU" sz="1600" dirty="0" smtClean="0"/>
              <a:t>чел.)</a:t>
            </a:r>
          </a:p>
          <a:p>
            <a:r>
              <a:rPr lang="ru-RU" sz="1600" dirty="0" smtClean="0"/>
              <a:t>Деряжная Ольга Михайловна (1 </a:t>
            </a:r>
            <a:r>
              <a:rPr lang="ru-RU" sz="1600" dirty="0" smtClean="0"/>
              <a:t>чел.)</a:t>
            </a:r>
          </a:p>
          <a:p>
            <a:r>
              <a:rPr lang="ru-RU" sz="1600" dirty="0" smtClean="0"/>
              <a:t>Читанава </a:t>
            </a:r>
            <a:r>
              <a:rPr lang="ru-RU" sz="1600" dirty="0" err="1" smtClean="0"/>
              <a:t>Аиа</a:t>
            </a:r>
            <a:r>
              <a:rPr lang="ru-RU" sz="1600" dirty="0" smtClean="0"/>
              <a:t> Сергеевна (3 </a:t>
            </a:r>
            <a:r>
              <a:rPr lang="ru-RU" sz="1600" dirty="0" smtClean="0"/>
              <a:t>чел</a:t>
            </a:r>
            <a:r>
              <a:rPr lang="ru-RU" sz="1600" dirty="0" smtClean="0"/>
              <a:t>.)</a:t>
            </a:r>
          </a:p>
          <a:p>
            <a:r>
              <a:rPr lang="ru-RU" sz="1600" dirty="0" smtClean="0"/>
              <a:t>Поклонская Елизавета Юрьевна (2 чел.)</a:t>
            </a:r>
          </a:p>
          <a:p>
            <a:r>
              <a:rPr lang="ru-RU" sz="1600" dirty="0" smtClean="0"/>
              <a:t>Гаранян Сусанна Сааковна (5 чел.)</a:t>
            </a:r>
          </a:p>
          <a:p>
            <a:r>
              <a:rPr lang="ru-RU" sz="1600" dirty="0" err="1" smtClean="0"/>
              <a:t>Папазян</a:t>
            </a:r>
            <a:r>
              <a:rPr lang="ru-RU" sz="1600" dirty="0" smtClean="0"/>
              <a:t> Лейла </a:t>
            </a:r>
            <a:r>
              <a:rPr lang="ru-RU" sz="1600" dirty="0" err="1" smtClean="0"/>
              <a:t>Чолаевна</a:t>
            </a:r>
            <a:r>
              <a:rPr lang="ru-RU" sz="1600" dirty="0" smtClean="0"/>
              <a:t> (2 чел.)</a:t>
            </a:r>
          </a:p>
          <a:p>
            <a:r>
              <a:rPr lang="ru-RU" sz="1600" dirty="0" err="1" smtClean="0"/>
              <a:t>Алврцян</a:t>
            </a:r>
            <a:r>
              <a:rPr lang="ru-RU" sz="1600" dirty="0" smtClean="0"/>
              <a:t> </a:t>
            </a:r>
            <a:r>
              <a:rPr lang="ru-RU" sz="1600" dirty="0" err="1" smtClean="0"/>
              <a:t>Агуник</a:t>
            </a:r>
            <a:r>
              <a:rPr lang="ru-RU" sz="1600" dirty="0" smtClean="0"/>
              <a:t> Сергеевна (1 чел.)</a:t>
            </a:r>
            <a:endParaRPr lang="ru-RU" sz="16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766" y="6316658"/>
            <a:ext cx="9143234" cy="541342"/>
            <a:chOff x="766" y="6316658"/>
            <a:chExt cx="9143234" cy="541342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" y="6336506"/>
              <a:ext cx="520528" cy="521494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521294" y="6316658"/>
              <a:ext cx="86227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Муниципальное общеобразовательное бюджетное учреждение средняя общеобразовательная школа №</a:t>
              </a:r>
              <a:r>
                <a:rPr lang="ru-RU" sz="1400" b="1" dirty="0">
                  <a:solidFill>
                    <a:schemeClr val="bg1"/>
                  </a:solidFill>
                </a:rPr>
                <a:t>28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города Сочи имени </a:t>
              </a:r>
              <a:r>
                <a:rPr lang="ru-RU" sz="1400" b="1" dirty="0">
                  <a:solidFill>
                    <a:schemeClr val="bg1"/>
                  </a:solidFill>
                </a:rPr>
                <a:t>Героя Гражданской войны Блинова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Михаила Федосеевича 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158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Аттестат с отличием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3491" y="2425148"/>
            <a:ext cx="6571343" cy="344556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Берберян </a:t>
            </a:r>
            <a:r>
              <a:rPr lang="ru-RU" dirty="0" smtClean="0"/>
              <a:t>Аркадий – 9А</a:t>
            </a:r>
            <a:endParaRPr lang="ru-RU" dirty="0"/>
          </a:p>
          <a:p>
            <a:r>
              <a:rPr lang="ru-RU" dirty="0" err="1"/>
              <a:t>Заболотний</a:t>
            </a:r>
            <a:r>
              <a:rPr lang="ru-RU" dirty="0"/>
              <a:t> </a:t>
            </a:r>
            <a:r>
              <a:rPr lang="ru-RU" dirty="0" smtClean="0"/>
              <a:t>Даниил – 9А</a:t>
            </a:r>
            <a:endParaRPr lang="ru-RU" dirty="0"/>
          </a:p>
          <a:p>
            <a:r>
              <a:rPr lang="ru-RU" dirty="0" err="1"/>
              <a:t>Кочканян</a:t>
            </a:r>
            <a:r>
              <a:rPr lang="ru-RU" dirty="0"/>
              <a:t> </a:t>
            </a:r>
            <a:r>
              <a:rPr lang="ru-RU" dirty="0" smtClean="0"/>
              <a:t>Рубен – 9Б</a:t>
            </a:r>
            <a:endParaRPr lang="ru-RU" dirty="0"/>
          </a:p>
          <a:p>
            <a:r>
              <a:rPr lang="ru-RU" dirty="0" err="1"/>
              <a:t>Оганисян</a:t>
            </a:r>
            <a:r>
              <a:rPr lang="ru-RU" dirty="0"/>
              <a:t> </a:t>
            </a:r>
            <a:r>
              <a:rPr lang="ru-RU" dirty="0" err="1" smtClean="0"/>
              <a:t>Артак</a:t>
            </a:r>
            <a:r>
              <a:rPr lang="ru-RU" dirty="0" smtClean="0"/>
              <a:t> – 9Б</a:t>
            </a:r>
            <a:endParaRPr lang="ru-RU" dirty="0"/>
          </a:p>
          <a:p>
            <a:r>
              <a:rPr lang="ru-RU" dirty="0"/>
              <a:t>Саакян </a:t>
            </a:r>
            <a:r>
              <a:rPr lang="ru-RU" dirty="0" err="1" smtClean="0"/>
              <a:t>Ашик</a:t>
            </a:r>
            <a:r>
              <a:rPr lang="ru-RU" dirty="0" smtClean="0"/>
              <a:t> – 9Б</a:t>
            </a:r>
            <a:endParaRPr lang="ru-RU" dirty="0"/>
          </a:p>
          <a:p>
            <a:r>
              <a:rPr lang="ru-RU" dirty="0" err="1"/>
              <a:t>Синявина</a:t>
            </a:r>
            <a:r>
              <a:rPr lang="ru-RU" dirty="0"/>
              <a:t> </a:t>
            </a:r>
            <a:r>
              <a:rPr lang="ru-RU" dirty="0" smtClean="0"/>
              <a:t>Владислава – 9Г</a:t>
            </a:r>
            <a:endParaRPr lang="ru-RU" dirty="0"/>
          </a:p>
          <a:p>
            <a:r>
              <a:rPr lang="ru-RU" dirty="0" err="1"/>
              <a:t>Чебанная</a:t>
            </a:r>
            <a:r>
              <a:rPr lang="ru-RU" dirty="0"/>
              <a:t> </a:t>
            </a:r>
            <a:r>
              <a:rPr lang="ru-RU" dirty="0" smtClean="0"/>
              <a:t>Мария – 9Г</a:t>
            </a:r>
            <a:endParaRPr lang="ru-RU" dirty="0"/>
          </a:p>
          <a:p>
            <a:r>
              <a:rPr lang="ru-RU" dirty="0"/>
              <a:t>Рублёв </a:t>
            </a:r>
            <a:r>
              <a:rPr lang="ru-RU" dirty="0" smtClean="0"/>
              <a:t>Тимофей – 9Д</a:t>
            </a:r>
            <a:endParaRPr lang="ru-RU" dirty="0"/>
          </a:p>
          <a:p>
            <a:r>
              <a:rPr lang="ru-RU" dirty="0" err="1"/>
              <a:t>Нужнова</a:t>
            </a:r>
            <a:r>
              <a:rPr lang="ru-RU" dirty="0"/>
              <a:t> </a:t>
            </a:r>
            <a:r>
              <a:rPr lang="ru-RU" dirty="0" smtClean="0"/>
              <a:t>Ангелина - Э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766" y="6316658"/>
            <a:ext cx="9143234" cy="541342"/>
            <a:chOff x="766" y="6316658"/>
            <a:chExt cx="9143234" cy="541342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" y="6336506"/>
              <a:ext cx="520528" cy="521494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521294" y="6316658"/>
              <a:ext cx="86227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Муниципальное общеобразовательное бюджетное учреждение средняя общеобразовательная школа №</a:t>
              </a:r>
              <a:r>
                <a:rPr lang="ru-RU" sz="1400" b="1" dirty="0">
                  <a:solidFill>
                    <a:schemeClr val="bg1"/>
                  </a:solidFill>
                </a:rPr>
                <a:t>28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города Сочи имени </a:t>
              </a:r>
              <a:r>
                <a:rPr lang="ru-RU" sz="1400" b="1" dirty="0">
                  <a:solidFill>
                    <a:schemeClr val="bg1"/>
                  </a:solidFill>
                </a:rPr>
                <a:t>Героя Гражданской войны Блинова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Михаила Федосеевича 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7289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Выпускники, которые не преодолели порог успешности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766" y="6316658"/>
            <a:ext cx="9143234" cy="541342"/>
            <a:chOff x="766" y="6316658"/>
            <a:chExt cx="9143234" cy="541342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" y="6336506"/>
              <a:ext cx="520528" cy="521494"/>
            </a:xfrm>
            <a:prstGeom prst="rect">
              <a:avLst/>
            </a:prstGeom>
          </p:spPr>
        </p:pic>
        <p:sp>
          <p:nvSpPr>
            <p:cNvPr id="7" name="Прямоугольник 6"/>
            <p:cNvSpPr/>
            <p:nvPr/>
          </p:nvSpPr>
          <p:spPr>
            <a:xfrm>
              <a:off x="521294" y="6316658"/>
              <a:ext cx="86227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Муниципальное общеобразовательное бюджетное учреждение средняя общеобразовательная школа №</a:t>
              </a:r>
              <a:r>
                <a:rPr lang="ru-RU" sz="1400" b="1" dirty="0">
                  <a:solidFill>
                    <a:schemeClr val="bg1"/>
                  </a:solidFill>
                </a:rPr>
                <a:t>28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города Сочи имени </a:t>
              </a:r>
              <a:r>
                <a:rPr lang="ru-RU" sz="1400" b="1" dirty="0">
                  <a:solidFill>
                    <a:schemeClr val="bg1"/>
                  </a:solidFill>
                </a:rPr>
                <a:t>Героя Гражданской войны Блинова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Михаила Федосеевича 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372138"/>
            <a:ext cx="7543801" cy="3496955"/>
          </a:xfrm>
        </p:spPr>
        <p:txBody>
          <a:bodyPr>
            <a:normAutofit/>
          </a:bodyPr>
          <a:lstStyle/>
          <a:p>
            <a:r>
              <a:rPr lang="ru-RU" dirty="0" err="1"/>
              <a:t>Шиянова</a:t>
            </a:r>
            <a:r>
              <a:rPr lang="ru-RU" dirty="0"/>
              <a:t> </a:t>
            </a:r>
            <a:r>
              <a:rPr lang="ru-RU" dirty="0" smtClean="0"/>
              <a:t>Алина – 9В</a:t>
            </a:r>
            <a:endParaRPr lang="ru-RU" dirty="0"/>
          </a:p>
          <a:p>
            <a:r>
              <a:rPr lang="ru-RU" dirty="0" err="1"/>
              <a:t>Варваштян</a:t>
            </a:r>
            <a:r>
              <a:rPr lang="ru-RU" dirty="0"/>
              <a:t> </a:t>
            </a:r>
            <a:r>
              <a:rPr lang="ru-RU" dirty="0" smtClean="0"/>
              <a:t>Артём – 9Г</a:t>
            </a:r>
            <a:endParaRPr lang="ru-RU" dirty="0"/>
          </a:p>
          <a:p>
            <a:r>
              <a:rPr lang="ru-RU" dirty="0"/>
              <a:t>Дворянинова </a:t>
            </a:r>
            <a:r>
              <a:rPr lang="ru-RU" dirty="0" smtClean="0"/>
              <a:t>Виолетта – 9Г</a:t>
            </a:r>
            <a:endParaRPr lang="ru-RU" dirty="0"/>
          </a:p>
          <a:p>
            <a:r>
              <a:rPr lang="ru-RU" dirty="0" err="1"/>
              <a:t>Скрыпленок</a:t>
            </a:r>
            <a:r>
              <a:rPr lang="ru-RU" dirty="0"/>
              <a:t> </a:t>
            </a:r>
            <a:r>
              <a:rPr lang="ru-RU" dirty="0" smtClean="0"/>
              <a:t>Артур – 9Д</a:t>
            </a:r>
            <a:endParaRPr lang="ru-RU" dirty="0"/>
          </a:p>
          <a:p>
            <a:r>
              <a:rPr lang="ru-RU" dirty="0"/>
              <a:t>Хасанов </a:t>
            </a:r>
            <a:r>
              <a:rPr lang="ru-RU" dirty="0" smtClean="0"/>
              <a:t>Кантемир – 9Е</a:t>
            </a:r>
            <a:endParaRPr lang="ru-RU" dirty="0"/>
          </a:p>
          <a:p>
            <a:r>
              <a:rPr lang="ru-RU" dirty="0" err="1"/>
              <a:t>Хатавненва</a:t>
            </a:r>
            <a:r>
              <a:rPr lang="ru-RU" dirty="0"/>
              <a:t> </a:t>
            </a:r>
            <a:r>
              <a:rPr lang="ru-RU" dirty="0" smtClean="0"/>
              <a:t>Варвара - Э</a:t>
            </a:r>
            <a:endParaRPr lang="ru-RU" dirty="0"/>
          </a:p>
          <a:p>
            <a:r>
              <a:rPr lang="ru-RU" dirty="0"/>
              <a:t>Глебов </a:t>
            </a:r>
            <a:r>
              <a:rPr lang="ru-RU" dirty="0" smtClean="0"/>
              <a:t>Даниил - 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313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380999" y="415028"/>
            <a:ext cx="8391939" cy="5601459"/>
          </a:xfrm>
        </p:spPr>
        <p:txBody>
          <a:bodyPr>
            <a:normAutofit/>
          </a:bodyPr>
          <a:lstStyle/>
          <a:p>
            <a:pPr marL="265113" indent="-2651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169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 получили аттестат о среднем общем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</a:p>
          <a:p>
            <a:pPr marL="265113" indent="-2651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 получили аттестат особого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образца</a:t>
            </a:r>
          </a:p>
          <a:p>
            <a:pPr marL="265113" indent="-2651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 оставлены на повторный год обучения</a:t>
            </a:r>
            <a:endParaRPr lang="ru-RU" sz="44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766" y="6316658"/>
            <a:ext cx="9143234" cy="541342"/>
            <a:chOff x="766" y="6316658"/>
            <a:chExt cx="9143234" cy="541342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" y="6336506"/>
              <a:ext cx="520528" cy="521494"/>
            </a:xfrm>
            <a:prstGeom prst="rect">
              <a:avLst/>
            </a:prstGeom>
          </p:spPr>
        </p:pic>
        <p:sp>
          <p:nvSpPr>
            <p:cNvPr id="7" name="Прямоугольник 6"/>
            <p:cNvSpPr/>
            <p:nvPr/>
          </p:nvSpPr>
          <p:spPr>
            <a:xfrm>
              <a:off x="521294" y="6316658"/>
              <a:ext cx="86227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Муниципальное общеобразовательное бюджетное учреждение средняя общеобразовательная школа №</a:t>
              </a:r>
              <a:r>
                <a:rPr lang="ru-RU" sz="1400" b="1" dirty="0">
                  <a:solidFill>
                    <a:schemeClr val="bg1"/>
                  </a:solidFill>
                </a:rPr>
                <a:t>28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города Сочи имени </a:t>
              </a:r>
              <a:r>
                <a:rPr lang="ru-RU" sz="1400" b="1" dirty="0">
                  <a:solidFill>
                    <a:schemeClr val="bg1"/>
                  </a:solidFill>
                </a:rPr>
                <a:t>Героя Гражданской войны Блинова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Михаила Федосеевича 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8821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400" dirty="0"/>
              <a:t>провести анализ результатов ЕГЭ </a:t>
            </a:r>
            <a:r>
              <a:rPr lang="ru-RU" sz="1400" dirty="0" smtClean="0"/>
              <a:t>2023 </a:t>
            </a:r>
            <a:r>
              <a:rPr lang="ru-RU" sz="1400" dirty="0"/>
              <a:t>года, выявить причины ухудшения результатов (при наличии);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400" dirty="0"/>
              <a:t>разработать план мероприятий по повышению качества знаний выпускников 11 классов с учетом результатов ЕГЭ;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400" dirty="0"/>
              <a:t>заблаговременно выявить учащихся «группы риска» и составить личностно-ориентированные планы подготовки к ЕГЭ, работу по подготовке начинать не в 10-11 классах, а значительно раньше (начальной школе и основном звене);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400" dirty="0"/>
              <a:t>систематизировать работу с неуспевающими и часто пропускающими учебные занятия без уважительной причины учащимися </a:t>
            </a:r>
            <a:r>
              <a:rPr lang="ru-RU" sz="1400" dirty="0" smtClean="0"/>
              <a:t>и </a:t>
            </a:r>
            <a:r>
              <a:rPr lang="ru-RU" sz="1400" dirty="0"/>
              <a:t>их родителями (законными представителями);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400" dirty="0"/>
              <a:t>уделить особое внимание преподавателей на формирование базовых знаний и умений у учащихся, которые не ориентированы на более глубокое изучение предмета при продолжении образования, а также обеспечить продвижение учащихся, которые имеют высокую учебную мотивацию и возможности для изучения предмета на </a:t>
            </a:r>
            <a:r>
              <a:rPr lang="ru-RU" sz="1400" dirty="0" smtClean="0"/>
              <a:t>повышенном, </a:t>
            </a:r>
            <a:r>
              <a:rPr lang="ru-RU" sz="1400" dirty="0"/>
              <a:t>высоком уровне</a:t>
            </a:r>
            <a:r>
              <a:rPr lang="ru-RU" sz="1400" dirty="0" smtClean="0"/>
              <a:t>;</a:t>
            </a:r>
            <a:endParaRPr lang="ru-RU" sz="14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766" y="6316658"/>
            <a:ext cx="9143234" cy="541342"/>
            <a:chOff x="766" y="6316658"/>
            <a:chExt cx="9143234" cy="541342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" y="6336506"/>
              <a:ext cx="520528" cy="521494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521294" y="6316658"/>
              <a:ext cx="86227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Муниципальное общеобразовательное бюджетное учреждение средняя общеобразовательная школа №</a:t>
              </a:r>
              <a:r>
                <a:rPr lang="ru-RU" sz="1400" b="1" dirty="0">
                  <a:solidFill>
                    <a:schemeClr val="bg1"/>
                  </a:solidFill>
                </a:rPr>
                <a:t>28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города Сочи имени </a:t>
              </a:r>
              <a:r>
                <a:rPr lang="ru-RU" sz="1400" b="1" dirty="0">
                  <a:solidFill>
                    <a:schemeClr val="bg1"/>
                  </a:solidFill>
                </a:rPr>
                <a:t>Героя Гражданской войны Блинова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Михаила Федосеевича 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6557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усилить </a:t>
            </a:r>
            <a:r>
              <a:rPr lang="ru-RU" sz="1400" dirty="0" err="1"/>
              <a:t>внутришкольный</a:t>
            </a:r>
            <a:r>
              <a:rPr lang="ru-RU" sz="1400" dirty="0"/>
              <a:t> контроль за преподаванием предметов с целью более результативного учебно-воспитательного процесса;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400" dirty="0"/>
              <a:t>усилить </a:t>
            </a:r>
            <a:r>
              <a:rPr lang="ru-RU" sz="1400" dirty="0" err="1"/>
              <a:t>внутришкольный</a:t>
            </a:r>
            <a:r>
              <a:rPr lang="ru-RU" sz="1400" dirty="0"/>
              <a:t> контроль за проведением дополнительных занятий с учащимися по подготовке к ЕГЭ;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400" dirty="0"/>
              <a:t>практиковать репетиционные работы в форме ЕГЭ в рамках промежуточной аттестации в различных классах с учетом возрастных особенностей учащихся;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400" dirty="0"/>
              <a:t>проводить регулярную корректировку КТП, планов работы по подготовке к ЕГЭ по результатам диагностических и контрольных работ;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/>
              <a:t>способствовать формированию положительных мотивационных установок у учащихся и родителей к обучению, ЕГЭ.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766" y="6316658"/>
            <a:ext cx="9143234" cy="541342"/>
            <a:chOff x="766" y="6316658"/>
            <a:chExt cx="9143234" cy="541342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" y="6336506"/>
              <a:ext cx="520528" cy="521494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521294" y="6316658"/>
              <a:ext cx="86227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Муниципальное общеобразовательное бюджетное учреждение средняя общеобразовательная школа №</a:t>
              </a:r>
              <a:r>
                <a:rPr lang="ru-RU" sz="1400" b="1" dirty="0">
                  <a:solidFill>
                    <a:schemeClr val="bg1"/>
                  </a:solidFill>
                </a:rPr>
                <a:t>28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города Сочи имени </a:t>
              </a:r>
              <a:r>
                <a:rPr lang="ru-RU" sz="1400" b="1" dirty="0">
                  <a:solidFill>
                    <a:schemeClr val="bg1"/>
                  </a:solidFill>
                </a:rPr>
                <a:t>Героя Гражданской войны Блинова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Михаила Федосеевича 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448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СРЕДНИЙ БАЛЛ ПО ПРЕДМЕТАМ ЕГЭ </a:t>
            </a:r>
            <a:r>
              <a:rPr lang="ru-RU" sz="4400" dirty="0" smtClean="0"/>
              <a:t>2023 </a:t>
            </a:r>
            <a:r>
              <a:rPr lang="ru-RU" sz="4400" dirty="0"/>
              <a:t>ГОД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928893"/>
              </p:ext>
            </p:extLst>
          </p:nvPr>
        </p:nvGraphicFramePr>
        <p:xfrm>
          <a:off x="331306" y="2003425"/>
          <a:ext cx="8335619" cy="3667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969">
                  <a:extLst>
                    <a:ext uri="{9D8B030D-6E8A-4147-A177-3AD203B41FA5}">
                      <a16:colId xmlns:a16="http://schemas.microsoft.com/office/drawing/2014/main" val="2831603276"/>
                    </a:ext>
                  </a:extLst>
                </a:gridCol>
                <a:gridCol w="717150">
                  <a:extLst>
                    <a:ext uri="{9D8B030D-6E8A-4147-A177-3AD203B41FA5}">
                      <a16:colId xmlns:a16="http://schemas.microsoft.com/office/drawing/2014/main" val="962975283"/>
                    </a:ext>
                  </a:extLst>
                </a:gridCol>
                <a:gridCol w="717150">
                  <a:extLst>
                    <a:ext uri="{9D8B030D-6E8A-4147-A177-3AD203B41FA5}">
                      <a16:colId xmlns:a16="http://schemas.microsoft.com/office/drawing/2014/main" val="3857435712"/>
                    </a:ext>
                  </a:extLst>
                </a:gridCol>
                <a:gridCol w="717150">
                  <a:extLst>
                    <a:ext uri="{9D8B030D-6E8A-4147-A177-3AD203B41FA5}">
                      <a16:colId xmlns:a16="http://schemas.microsoft.com/office/drawing/2014/main" val="3392182461"/>
                    </a:ext>
                  </a:extLst>
                </a:gridCol>
                <a:gridCol w="717150">
                  <a:extLst>
                    <a:ext uri="{9D8B030D-6E8A-4147-A177-3AD203B41FA5}">
                      <a16:colId xmlns:a16="http://schemas.microsoft.com/office/drawing/2014/main" val="2919044030"/>
                    </a:ext>
                  </a:extLst>
                </a:gridCol>
                <a:gridCol w="717150">
                  <a:extLst>
                    <a:ext uri="{9D8B030D-6E8A-4147-A177-3AD203B41FA5}">
                      <a16:colId xmlns:a16="http://schemas.microsoft.com/office/drawing/2014/main" val="4046806426"/>
                    </a:ext>
                  </a:extLst>
                </a:gridCol>
                <a:gridCol w="717150">
                  <a:extLst>
                    <a:ext uri="{9D8B030D-6E8A-4147-A177-3AD203B41FA5}">
                      <a16:colId xmlns:a16="http://schemas.microsoft.com/office/drawing/2014/main" val="2237630637"/>
                    </a:ext>
                  </a:extLst>
                </a:gridCol>
                <a:gridCol w="717150">
                  <a:extLst>
                    <a:ext uri="{9D8B030D-6E8A-4147-A177-3AD203B41FA5}">
                      <a16:colId xmlns:a16="http://schemas.microsoft.com/office/drawing/2014/main" val="3837771317"/>
                    </a:ext>
                  </a:extLst>
                </a:gridCol>
                <a:gridCol w="717150">
                  <a:extLst>
                    <a:ext uri="{9D8B030D-6E8A-4147-A177-3AD203B41FA5}">
                      <a16:colId xmlns:a16="http://schemas.microsoft.com/office/drawing/2014/main" val="1116644475"/>
                    </a:ext>
                  </a:extLst>
                </a:gridCol>
                <a:gridCol w="717150">
                  <a:extLst>
                    <a:ext uri="{9D8B030D-6E8A-4147-A177-3AD203B41FA5}">
                      <a16:colId xmlns:a16="http://schemas.microsoft.com/office/drawing/2014/main" val="3087926301"/>
                    </a:ext>
                  </a:extLst>
                </a:gridCol>
                <a:gridCol w="717150">
                  <a:extLst>
                    <a:ext uri="{9D8B030D-6E8A-4147-A177-3AD203B41FA5}">
                      <a16:colId xmlns:a16="http://schemas.microsoft.com/office/drawing/2014/main" val="4024854961"/>
                    </a:ext>
                  </a:extLst>
                </a:gridCol>
                <a:gridCol w="717150">
                  <a:extLst>
                    <a:ext uri="{9D8B030D-6E8A-4147-A177-3AD203B41FA5}">
                      <a16:colId xmlns:a16="http://schemas.microsoft.com/office/drawing/2014/main" val="1618452352"/>
                    </a:ext>
                  </a:extLst>
                </a:gridCol>
              </a:tblGrid>
              <a:tr h="109086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Русский язык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Математика (профильная)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Обществознание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Физика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Биология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История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Химия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Английский язык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Информатика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Литература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География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extLst>
                  <a:ext uri="{0D108BD9-81ED-4DB2-BD59-A6C34878D82A}">
                    <a16:rowId xmlns:a16="http://schemas.microsoft.com/office/drawing/2014/main" val="1058141459"/>
                  </a:ext>
                </a:extLst>
              </a:tr>
              <a:tr h="62681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extLst>
                  <a:ext uri="{0D108BD9-81ED-4DB2-BD59-A6C34878D82A}">
                    <a16:rowId xmlns:a16="http://schemas.microsoft.com/office/drawing/2014/main" val="3658565906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Краснодарский край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71,1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59,4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63,0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53,0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51,6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58,8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62,7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69,0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63,7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57,2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extLst>
                  <a:ext uri="{0D108BD9-81ED-4DB2-BD59-A6C34878D82A}">
                    <a16:rowId xmlns:a16="http://schemas.microsoft.com/office/drawing/2014/main" val="1116263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Сочи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61,6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62,4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54,7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52,3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58,4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63,0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69,2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61,4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66,1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60,1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extLst>
                  <a:ext uri="{0D108BD9-81ED-4DB2-BD59-A6C34878D82A}">
                    <a16:rowId xmlns:a16="http://schemas.microsoft.com/office/drawing/2014/main" val="255031959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СОШ №28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64,50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49,38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59,83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48,80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59,33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54,90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53,33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66,50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46,13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58,00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58,50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2" marR="64352" marT="0" marB="0" anchor="ctr"/>
                </a:tc>
                <a:extLst>
                  <a:ext uri="{0D108BD9-81ED-4DB2-BD59-A6C34878D82A}">
                    <a16:rowId xmlns:a16="http://schemas.microsoft.com/office/drawing/2014/main" val="837684711"/>
                  </a:ext>
                </a:extLst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934932"/>
              </p:ext>
            </p:extLst>
          </p:nvPr>
        </p:nvGraphicFramePr>
        <p:xfrm>
          <a:off x="798444" y="3157794"/>
          <a:ext cx="667909" cy="486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3" name="Точечный рисунок" r:id="rId3" imgW="619211" imgH="609524" progId="Paint.Picture">
                  <p:embed/>
                </p:oleObj>
              </mc:Choice>
              <mc:Fallback>
                <p:oleObj name="Точечный рисунок" r:id="rId3" imgW="619211" imgH="609524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444" y="3157794"/>
                        <a:ext cx="667909" cy="4865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255474"/>
              </p:ext>
            </p:extLst>
          </p:nvPr>
        </p:nvGraphicFramePr>
        <p:xfrm>
          <a:off x="1524608" y="3157793"/>
          <a:ext cx="663020" cy="486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" name="Точечный рисунок" r:id="rId5" imgW="657317" imgH="590476" progId="Paint.Picture">
                  <p:embed/>
                </p:oleObj>
              </mc:Choice>
              <mc:Fallback>
                <p:oleObj name="Точечный рисунок" r:id="rId5" imgW="657317" imgH="590476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608" y="3157793"/>
                        <a:ext cx="663020" cy="4865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966475"/>
              </p:ext>
            </p:extLst>
          </p:nvPr>
        </p:nvGraphicFramePr>
        <p:xfrm>
          <a:off x="2238230" y="3157794"/>
          <a:ext cx="642949" cy="486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5" name="Точечный рисунок" r:id="rId7" imgW="542857" imgH="533474" progId="Paint.Picture">
                  <p:embed/>
                </p:oleObj>
              </mc:Choice>
              <mc:Fallback>
                <p:oleObj name="Точечный рисунок" r:id="rId7" imgW="542857" imgH="533474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230" y="3157794"/>
                        <a:ext cx="642949" cy="4865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158646"/>
              </p:ext>
            </p:extLst>
          </p:nvPr>
        </p:nvGraphicFramePr>
        <p:xfrm>
          <a:off x="2931782" y="3160127"/>
          <a:ext cx="676639" cy="48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" name="Точечный рисунок" r:id="rId9" imgW="638264" imgH="695238" progId="Paint.Picture">
                  <p:embed/>
                </p:oleObj>
              </mc:Choice>
              <mc:Fallback>
                <p:oleObj name="Точечный рисунок" r:id="rId9" imgW="638264" imgH="695238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1782" y="3160127"/>
                        <a:ext cx="676639" cy="4842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297273"/>
              </p:ext>
            </p:extLst>
          </p:nvPr>
        </p:nvGraphicFramePr>
        <p:xfrm>
          <a:off x="3659022" y="3161612"/>
          <a:ext cx="667978" cy="482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7" name="Точечный рисунок" r:id="rId11" imgW="628571" imgH="619211" progId="Paint.Picture">
                  <p:embed/>
                </p:oleObj>
              </mc:Choice>
              <mc:Fallback>
                <p:oleObj name="Точечный рисунок" r:id="rId11" imgW="628571" imgH="619211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022" y="3161612"/>
                        <a:ext cx="667978" cy="4827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479695"/>
              </p:ext>
            </p:extLst>
          </p:nvPr>
        </p:nvGraphicFramePr>
        <p:xfrm>
          <a:off x="4400285" y="3152757"/>
          <a:ext cx="650856" cy="491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" name="Точечный рисунок" r:id="rId13" imgW="581106" imgH="561905" progId="Paint.Picture">
                  <p:embed/>
                </p:oleObj>
              </mc:Choice>
              <mc:Fallback>
                <p:oleObj name="Точечный рисунок" r:id="rId13" imgW="581106" imgH="561905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285" y="3152757"/>
                        <a:ext cx="650856" cy="4915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17554"/>
              </p:ext>
            </p:extLst>
          </p:nvPr>
        </p:nvGraphicFramePr>
        <p:xfrm>
          <a:off x="5128039" y="3152757"/>
          <a:ext cx="630850" cy="491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" name="Точечный рисунок" r:id="rId15" imgW="542857" imgH="533474" progId="Paint.Picture">
                  <p:embed/>
                </p:oleObj>
              </mc:Choice>
              <mc:Fallback>
                <p:oleObj name="Точечный рисунок" r:id="rId15" imgW="542857" imgH="533474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8039" y="3152757"/>
                        <a:ext cx="630850" cy="4915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473030"/>
              </p:ext>
            </p:extLst>
          </p:nvPr>
        </p:nvGraphicFramePr>
        <p:xfrm>
          <a:off x="5816998" y="3157657"/>
          <a:ext cx="657656" cy="480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" name="Точечный рисунок" r:id="rId17" imgW="581106" imgH="657317" progId="Paint.Picture">
                  <p:embed/>
                </p:oleObj>
              </mc:Choice>
              <mc:Fallback>
                <p:oleObj name="Точечный рисунок" r:id="rId17" imgW="581106" imgH="65731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998" y="3157657"/>
                        <a:ext cx="657656" cy="4808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856950"/>
              </p:ext>
            </p:extLst>
          </p:nvPr>
        </p:nvGraphicFramePr>
        <p:xfrm>
          <a:off x="6524857" y="3160126"/>
          <a:ext cx="676640" cy="478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" name="Точечный рисунок" r:id="rId19" imgW="561905" imgH="552527" progId="Paint.Picture">
                  <p:embed/>
                </p:oleObj>
              </mc:Choice>
              <mc:Fallback>
                <p:oleObj name="Точечный рисунок" r:id="rId19" imgW="561905" imgH="552527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857" y="3160126"/>
                        <a:ext cx="676640" cy="4784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88219"/>
              </p:ext>
            </p:extLst>
          </p:nvPr>
        </p:nvGraphicFramePr>
        <p:xfrm>
          <a:off x="7259718" y="3163970"/>
          <a:ext cx="669151" cy="474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" name="Точечный рисунок" r:id="rId21" imgW="647619" imgH="514422" progId="Paint.Picture">
                  <p:embed/>
                </p:oleObj>
              </mc:Choice>
              <mc:Fallback>
                <p:oleObj name="Точечный рисунок" r:id="rId21" imgW="647619" imgH="514422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9718" y="3163970"/>
                        <a:ext cx="669151" cy="4745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333384"/>
              </p:ext>
            </p:extLst>
          </p:nvPr>
        </p:nvGraphicFramePr>
        <p:xfrm>
          <a:off x="7971054" y="3160126"/>
          <a:ext cx="664945" cy="478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" name="Точечный рисунок" r:id="rId23" imgW="647619" imgH="619211" progId="Paint.Picture">
                  <p:embed/>
                </p:oleObj>
              </mc:Choice>
              <mc:Fallback>
                <p:oleObj name="Точечный рисунок" r:id="rId23" imgW="647619" imgH="619211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1054" y="3160126"/>
                        <a:ext cx="664945" cy="4784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Скругленный прямоугольник 17"/>
          <p:cNvSpPr/>
          <p:nvPr/>
        </p:nvSpPr>
        <p:spPr>
          <a:xfrm>
            <a:off x="2238230" y="5226050"/>
            <a:ext cx="670070" cy="4445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379153" y="5226050"/>
            <a:ext cx="670070" cy="4445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816998" y="5226050"/>
            <a:ext cx="670070" cy="4445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58799" y="5226050"/>
            <a:ext cx="670070" cy="4445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766" y="6316658"/>
            <a:ext cx="9143234" cy="541342"/>
            <a:chOff x="766" y="6316658"/>
            <a:chExt cx="9143234" cy="541342"/>
          </a:xfrm>
        </p:grpSpPr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" y="6336506"/>
              <a:ext cx="520528" cy="521494"/>
            </a:xfrm>
            <a:prstGeom prst="rect">
              <a:avLst/>
            </a:prstGeom>
          </p:spPr>
        </p:pic>
        <p:sp>
          <p:nvSpPr>
            <p:cNvPr id="26" name="Прямоугольник 25"/>
            <p:cNvSpPr/>
            <p:nvPr/>
          </p:nvSpPr>
          <p:spPr>
            <a:xfrm>
              <a:off x="521294" y="6316658"/>
              <a:ext cx="86227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Муниципальное общеобразовательное бюджетное учреждение средняя общеобразовательная школа №</a:t>
              </a:r>
              <a:r>
                <a:rPr lang="ru-RU" sz="1400" b="1" dirty="0">
                  <a:solidFill>
                    <a:schemeClr val="bg1"/>
                  </a:solidFill>
                </a:rPr>
                <a:t>28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города Сочи имени </a:t>
              </a:r>
              <a:r>
                <a:rPr lang="ru-RU" sz="1400" b="1" dirty="0">
                  <a:solidFill>
                    <a:schemeClr val="bg1"/>
                  </a:solidFill>
                </a:rPr>
                <a:t>Героя Гражданской войны Блинова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Михаила Федосеевича 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4817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766" y="6316658"/>
            <a:ext cx="9143234" cy="541342"/>
            <a:chOff x="766" y="6316658"/>
            <a:chExt cx="9143234" cy="541342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" y="6336506"/>
              <a:ext cx="520528" cy="521494"/>
            </a:xfrm>
            <a:prstGeom prst="rect">
              <a:avLst/>
            </a:prstGeom>
          </p:spPr>
        </p:pic>
        <p:sp>
          <p:nvSpPr>
            <p:cNvPr id="7" name="Прямоугольник 6"/>
            <p:cNvSpPr/>
            <p:nvPr/>
          </p:nvSpPr>
          <p:spPr>
            <a:xfrm>
              <a:off x="521294" y="6316658"/>
              <a:ext cx="86227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Муниципальное общеобразовательное бюджетное учреждение средняя общеобразовательная школа №</a:t>
              </a:r>
              <a:r>
                <a:rPr lang="ru-RU" sz="1400" b="1" dirty="0">
                  <a:solidFill>
                    <a:schemeClr val="bg1"/>
                  </a:solidFill>
                </a:rPr>
                <a:t>28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города Сочи имени </a:t>
              </a:r>
              <a:r>
                <a:rPr lang="ru-RU" sz="1400" b="1" dirty="0">
                  <a:solidFill>
                    <a:schemeClr val="bg1"/>
                  </a:solidFill>
                </a:rPr>
                <a:t>Героя Гражданской войны Блинова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Михаила Федосеевича 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4428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510" y="286604"/>
            <a:ext cx="7886699" cy="1080723"/>
          </a:xfrm>
        </p:spPr>
        <p:txBody>
          <a:bodyPr>
            <a:noAutofit/>
          </a:bodyPr>
          <a:lstStyle/>
          <a:p>
            <a:r>
              <a:rPr lang="ru-RU" sz="4000" dirty="0"/>
              <a:t>СРАВНИТЕЛЬНЫЕ РЕЗУЛЬТАТЫ </a:t>
            </a:r>
            <a:r>
              <a:rPr lang="ru-RU" sz="4000" dirty="0" smtClean="0"/>
              <a:t>ЕГЭ ОСНОВНОГО </a:t>
            </a:r>
            <a:r>
              <a:rPr lang="ru-RU" sz="4000" dirty="0"/>
              <a:t>ПЕРИОДА </a:t>
            </a:r>
            <a:r>
              <a:rPr lang="ru-RU" sz="4000" dirty="0" smtClean="0"/>
              <a:t>2023 </a:t>
            </a:r>
            <a:r>
              <a:rPr lang="ru-RU" sz="4000" dirty="0"/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868871"/>
              </p:ext>
            </p:extLst>
          </p:nvPr>
        </p:nvGraphicFramePr>
        <p:xfrm>
          <a:off x="651510" y="1367327"/>
          <a:ext cx="7886699" cy="4949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050">
                  <a:extLst>
                    <a:ext uri="{9D8B030D-6E8A-4147-A177-3AD203B41FA5}">
                      <a16:colId xmlns:a16="http://schemas.microsoft.com/office/drawing/2014/main" val="22855986"/>
                    </a:ext>
                  </a:extLst>
                </a:gridCol>
                <a:gridCol w="718961">
                  <a:extLst>
                    <a:ext uri="{9D8B030D-6E8A-4147-A177-3AD203B41FA5}">
                      <a16:colId xmlns:a16="http://schemas.microsoft.com/office/drawing/2014/main" val="308152984"/>
                    </a:ext>
                  </a:extLst>
                </a:gridCol>
                <a:gridCol w="718961">
                  <a:extLst>
                    <a:ext uri="{9D8B030D-6E8A-4147-A177-3AD203B41FA5}">
                      <a16:colId xmlns:a16="http://schemas.microsoft.com/office/drawing/2014/main" val="3863953038"/>
                    </a:ext>
                  </a:extLst>
                </a:gridCol>
                <a:gridCol w="718961">
                  <a:extLst>
                    <a:ext uri="{9D8B030D-6E8A-4147-A177-3AD203B41FA5}">
                      <a16:colId xmlns:a16="http://schemas.microsoft.com/office/drawing/2014/main" val="3936701265"/>
                    </a:ext>
                  </a:extLst>
                </a:gridCol>
                <a:gridCol w="718961">
                  <a:extLst>
                    <a:ext uri="{9D8B030D-6E8A-4147-A177-3AD203B41FA5}">
                      <a16:colId xmlns:a16="http://schemas.microsoft.com/office/drawing/2014/main" val="3378128522"/>
                    </a:ext>
                  </a:extLst>
                </a:gridCol>
                <a:gridCol w="718961">
                  <a:extLst>
                    <a:ext uri="{9D8B030D-6E8A-4147-A177-3AD203B41FA5}">
                      <a16:colId xmlns:a16="http://schemas.microsoft.com/office/drawing/2014/main" val="3071275010"/>
                    </a:ext>
                  </a:extLst>
                </a:gridCol>
                <a:gridCol w="718961">
                  <a:extLst>
                    <a:ext uri="{9D8B030D-6E8A-4147-A177-3AD203B41FA5}">
                      <a16:colId xmlns:a16="http://schemas.microsoft.com/office/drawing/2014/main" val="2564165040"/>
                    </a:ext>
                  </a:extLst>
                </a:gridCol>
                <a:gridCol w="718961">
                  <a:extLst>
                    <a:ext uri="{9D8B030D-6E8A-4147-A177-3AD203B41FA5}">
                      <a16:colId xmlns:a16="http://schemas.microsoft.com/office/drawing/2014/main" val="565631313"/>
                    </a:ext>
                  </a:extLst>
                </a:gridCol>
                <a:gridCol w="718961">
                  <a:extLst>
                    <a:ext uri="{9D8B030D-6E8A-4147-A177-3AD203B41FA5}">
                      <a16:colId xmlns:a16="http://schemas.microsoft.com/office/drawing/2014/main" val="1791751810"/>
                    </a:ext>
                  </a:extLst>
                </a:gridCol>
                <a:gridCol w="718961">
                  <a:extLst>
                    <a:ext uri="{9D8B030D-6E8A-4147-A177-3AD203B41FA5}">
                      <a16:colId xmlns:a16="http://schemas.microsoft.com/office/drawing/2014/main" val="1863606010"/>
                    </a:ext>
                  </a:extLst>
                </a:gridCol>
              </a:tblGrid>
              <a:tr h="644745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Учебные</a:t>
                      </a:r>
                      <a:r>
                        <a:rPr lang="ru-RU" sz="1400" baseline="0" dirty="0" smtClean="0"/>
                        <a:t> предметы</a:t>
                      </a:r>
                      <a:endParaRPr lang="ru-RU" sz="1400" dirty="0"/>
                    </a:p>
                  </a:txBody>
                  <a:tcPr marL="109728" marR="109728" anchor="ctr"/>
                </a:tc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Доля выпускников,</a:t>
                      </a:r>
                      <a:br>
                        <a:rPr lang="ru-RU" sz="1400" u="none" strike="noStrike" dirty="0" smtClean="0">
                          <a:effectLst/>
                        </a:rPr>
                      </a:br>
                      <a:r>
                        <a:rPr lang="ru-RU" sz="1400" u="none" strike="noStrike" dirty="0" smtClean="0">
                          <a:effectLst/>
                        </a:rPr>
                        <a:t>не преодолевших порог успешности</a:t>
                      </a:r>
                      <a:endParaRPr lang="ru-RU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728" marR="109728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09728" marR="109728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09728" marR="109728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Доля высоких результатов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(от 80)</a:t>
                      </a:r>
                      <a:endParaRPr lang="ru-RU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728" marR="109728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09728" marR="109728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09728" marR="109728"/>
                </a:tc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Средний балл</a:t>
                      </a:r>
                      <a:endParaRPr lang="ru-RU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728" marR="109728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09728" marR="109728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09728" marR="109728"/>
                </a:tc>
                <a:extLst>
                  <a:ext uri="{0D108BD9-81ED-4DB2-BD59-A6C34878D82A}">
                    <a16:rowId xmlns:a16="http://schemas.microsoft.com/office/drawing/2014/main" val="1176807190"/>
                  </a:ext>
                </a:extLst>
              </a:tr>
              <a:tr h="32444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2022</a:t>
                      </a:r>
                      <a:endParaRPr lang="ru-RU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2023</a:t>
                      </a:r>
                      <a:endParaRPr lang="ru-RU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extLst>
                  <a:ext uri="{0D108BD9-81ED-4DB2-BD59-A6C34878D82A}">
                    <a16:rowId xmlns:a16="http://schemas.microsoft.com/office/drawing/2014/main" val="2280058557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Русский язык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0,19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0,13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67,7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64,8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64,5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extLst>
                  <a:ext uri="{0D108BD9-81ED-4DB2-BD59-A6C34878D82A}">
                    <a16:rowId xmlns:a16="http://schemas.microsoft.com/office/drawing/2014/main" val="4277628470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Математика (П)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0,13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0,13</a:t>
                      </a:r>
                      <a:endParaRPr lang="ru-RU" sz="1400" dirty="0"/>
                    </a:p>
                  </a:txBody>
                  <a:tcPr marL="109728" marR="109728" anchor="ctr"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0,07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0,04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45,4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46,1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49,4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6270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Математика (Б)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0,06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0,27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0,24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0,30</a:t>
                      </a:r>
                      <a:endParaRPr lang="ru-RU" sz="1400" dirty="0"/>
                    </a:p>
                  </a:txBody>
                  <a:tcPr marL="109728" marR="109728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4,13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3,89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4,2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828137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Обществознание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0,07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0,03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0,14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0,13</a:t>
                      </a: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0,20</a:t>
                      </a:r>
                    </a:p>
                  </a:txBody>
                  <a:tcPr marL="109728" marR="109728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57,1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62,7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59,8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extLst>
                  <a:ext uri="{0D108BD9-81ED-4DB2-BD59-A6C34878D82A}">
                    <a16:rowId xmlns:a16="http://schemas.microsoft.com/office/drawing/2014/main" val="396273754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Физика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0,25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0,17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0,25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58,0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40,5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48,8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242122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Биология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0,75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0,75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24,8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35,5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59,3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889021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История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0,25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60,5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64,5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54,9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extLst>
                  <a:ext uri="{0D108BD9-81ED-4DB2-BD59-A6C34878D82A}">
                    <a16:rowId xmlns:a16="http://schemas.microsoft.com/office/drawing/2014/main" val="3352075982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Химия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0,33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0,33</a:t>
                      </a:r>
                      <a:endParaRPr lang="ru-RU" sz="1400" dirty="0"/>
                    </a:p>
                  </a:txBody>
                  <a:tcPr marL="109728" marR="109728" anchor="ctr"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0,50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70,0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50,2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53,3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183362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Английский язык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0,50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0,33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0,25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56,3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72,6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66,5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extLst>
                  <a:ext uri="{0D108BD9-81ED-4DB2-BD59-A6C34878D82A}">
                    <a16:rowId xmlns:a16="http://schemas.microsoft.com/office/drawing/2014/main" val="1897717387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Информатика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0,13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0,25</a:t>
                      </a:r>
                      <a:endParaRPr lang="ru-RU" sz="1400" dirty="0"/>
                    </a:p>
                  </a:txBody>
                  <a:tcPr marL="109728" marR="109728" anchor="ctr"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0,25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50,0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55,1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46,1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extLst>
                  <a:ext uri="{0D108BD9-81ED-4DB2-BD59-A6C34878D82A}">
                    <a16:rowId xmlns:a16="http://schemas.microsoft.com/office/drawing/2014/main" val="2761819230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Литература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0,50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59,7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76,0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58,0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extLst>
                  <a:ext uri="{0D108BD9-81ED-4DB2-BD59-A6C34878D82A}">
                    <a16:rowId xmlns:a16="http://schemas.microsoft.com/office/drawing/2014/main" val="1224270210"/>
                  </a:ext>
                </a:extLst>
              </a:tr>
              <a:tr h="324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География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-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kern="1200" dirty="0" smtClean="0"/>
                        <a:t>58,5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anchor="ctr"/>
                </a:tc>
                <a:extLst>
                  <a:ext uri="{0D108BD9-81ED-4DB2-BD59-A6C34878D82A}">
                    <a16:rowId xmlns:a16="http://schemas.microsoft.com/office/drawing/2014/main" val="2225654242"/>
                  </a:ext>
                </a:extLst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766" y="6316658"/>
            <a:ext cx="9143234" cy="541342"/>
            <a:chOff x="766" y="6316658"/>
            <a:chExt cx="9143234" cy="541342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" y="6336506"/>
              <a:ext cx="520528" cy="521494"/>
            </a:xfrm>
            <a:prstGeom prst="rect">
              <a:avLst/>
            </a:prstGeom>
          </p:spPr>
        </p:pic>
        <p:sp>
          <p:nvSpPr>
            <p:cNvPr id="3" name="Прямоугольник 2"/>
            <p:cNvSpPr/>
            <p:nvPr/>
          </p:nvSpPr>
          <p:spPr>
            <a:xfrm>
              <a:off x="521294" y="6316658"/>
              <a:ext cx="86227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Муниципальное общеобразовательное бюджетное учреждение средняя общеобразовательная школа №</a:t>
              </a:r>
              <a:r>
                <a:rPr lang="ru-RU" sz="1400" b="1" dirty="0">
                  <a:solidFill>
                    <a:schemeClr val="bg1"/>
                  </a:solidFill>
                </a:rPr>
                <a:t>28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города Сочи имени </a:t>
              </a:r>
              <a:r>
                <a:rPr lang="ru-RU" sz="1400" b="1" dirty="0">
                  <a:solidFill>
                    <a:schemeClr val="bg1"/>
                  </a:solidFill>
                </a:rPr>
                <a:t>Героя Гражданской войны Блинова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Михаила Федосеевича 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474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7658"/>
          </a:xfrm>
        </p:spPr>
        <p:txBody>
          <a:bodyPr>
            <a:noAutofit/>
          </a:bodyPr>
          <a:lstStyle/>
          <a:p>
            <a:r>
              <a:rPr lang="ru-RU" sz="4000" dirty="0" smtClean="0"/>
              <a:t>СРАВНИТЕЛЬНЫЕ РЕЗУЛЬТАТЫ ЕГЭ ОСНОВНОГО ПЕРИОДА 2023 ГОДА </a:t>
            </a:r>
            <a:endParaRPr lang="ru-RU" sz="4000" dirty="0"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8982401"/>
              </p:ext>
            </p:extLst>
          </p:nvPr>
        </p:nvGraphicFramePr>
        <p:xfrm>
          <a:off x="520700" y="1762463"/>
          <a:ext cx="3790950" cy="237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Объект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410896"/>
              </p:ext>
            </p:extLst>
          </p:nvPr>
        </p:nvGraphicFramePr>
        <p:xfrm>
          <a:off x="4832647" y="1773031"/>
          <a:ext cx="3790950" cy="2374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Объект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334553"/>
              </p:ext>
            </p:extLst>
          </p:nvPr>
        </p:nvGraphicFramePr>
        <p:xfrm>
          <a:off x="628650" y="4147930"/>
          <a:ext cx="7886700" cy="2290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766" y="6316658"/>
            <a:ext cx="9143234" cy="541342"/>
            <a:chOff x="766" y="6316658"/>
            <a:chExt cx="9143234" cy="541342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" y="6336506"/>
              <a:ext cx="520528" cy="521494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521294" y="6316658"/>
              <a:ext cx="86227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Муниципальное общеобразовательное бюджетное учреждение средняя общеобразовательная школа №</a:t>
              </a:r>
              <a:r>
                <a:rPr lang="ru-RU" sz="1400" b="1" dirty="0">
                  <a:solidFill>
                    <a:schemeClr val="bg1"/>
                  </a:solidFill>
                </a:rPr>
                <a:t>28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города Сочи имени </a:t>
              </a:r>
              <a:r>
                <a:rPr lang="ru-RU" sz="1400" b="1" dirty="0">
                  <a:solidFill>
                    <a:schemeClr val="bg1"/>
                  </a:solidFill>
                </a:rPr>
                <a:t>Героя Гражданской войны Блинова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Михаила Федосеевича 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5484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988230"/>
          </a:xfrm>
        </p:spPr>
        <p:txBody>
          <a:bodyPr>
            <a:noAutofit/>
          </a:bodyPr>
          <a:lstStyle/>
          <a:p>
            <a:r>
              <a:rPr lang="ru-RU" sz="4000" dirty="0" smtClean="0"/>
              <a:t>РЕЗУЛЬТАТЫ ЕГЭ ОСНОВНОГО ПЕРИОДА 2023 ГОДА 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293358"/>
              </p:ext>
            </p:extLst>
          </p:nvPr>
        </p:nvGraphicFramePr>
        <p:xfrm>
          <a:off x="614407" y="1274834"/>
          <a:ext cx="7960905" cy="4980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250">
                  <a:extLst>
                    <a:ext uri="{9D8B030D-6E8A-4147-A177-3AD203B41FA5}">
                      <a16:colId xmlns:a16="http://schemas.microsoft.com/office/drawing/2014/main" val="4213710005"/>
                    </a:ext>
                  </a:extLst>
                </a:gridCol>
                <a:gridCol w="1060174">
                  <a:extLst>
                    <a:ext uri="{9D8B030D-6E8A-4147-A177-3AD203B41FA5}">
                      <a16:colId xmlns:a16="http://schemas.microsoft.com/office/drawing/2014/main" val="3062285478"/>
                    </a:ext>
                  </a:extLst>
                </a:gridCol>
                <a:gridCol w="848139">
                  <a:extLst>
                    <a:ext uri="{9D8B030D-6E8A-4147-A177-3AD203B41FA5}">
                      <a16:colId xmlns:a16="http://schemas.microsoft.com/office/drawing/2014/main" val="304279926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61001893"/>
                    </a:ext>
                  </a:extLst>
                </a:gridCol>
                <a:gridCol w="1789043">
                  <a:extLst>
                    <a:ext uri="{9D8B030D-6E8A-4147-A177-3AD203B41FA5}">
                      <a16:colId xmlns:a16="http://schemas.microsoft.com/office/drawing/2014/main" val="841627730"/>
                    </a:ext>
                  </a:extLst>
                </a:gridCol>
                <a:gridCol w="1507099">
                  <a:extLst>
                    <a:ext uri="{9D8B030D-6E8A-4147-A177-3AD203B41FA5}">
                      <a16:colId xmlns:a16="http://schemas.microsoft.com/office/drawing/2014/main" val="2718127458"/>
                    </a:ext>
                  </a:extLst>
                </a:gridCol>
              </a:tblGrid>
              <a:tr h="59181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Учебные</a:t>
                      </a:r>
                      <a:r>
                        <a:rPr lang="ru-RU" sz="1400" baseline="0" dirty="0" smtClean="0"/>
                        <a:t> предметы</a:t>
                      </a:r>
                      <a:endParaRPr lang="ru-RU" sz="1400" dirty="0"/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Выполняли, чел.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3" marR="6713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Средний балл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3" marR="6713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Средний балл по г. Сочи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3" marR="6713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Не преодолели порог успешности, %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3" marR="6713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Высокобалльники</a:t>
                      </a:r>
                      <a:r>
                        <a:rPr lang="ru-RU" sz="1400" u="none" strike="noStrike" dirty="0">
                          <a:effectLst/>
                        </a:rPr>
                        <a:t>, %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3" marR="6713" marT="7018" marB="0" anchor="ctr"/>
                </a:tc>
                <a:extLst>
                  <a:ext uri="{0D108BD9-81ED-4DB2-BD59-A6C34878D82A}">
                    <a16:rowId xmlns:a16="http://schemas.microsoft.com/office/drawing/2014/main" val="3944428933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Русский язык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/>
                        <a:t>64,5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12,5</a:t>
                      </a:r>
                      <a:endParaRPr lang="ru-RU" dirty="0"/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2081089224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Математика (П)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/>
                        <a:t>49,38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12,5</a:t>
                      </a:r>
                      <a:endParaRPr lang="ru-RU" dirty="0"/>
                    </a:p>
                  </a:txBody>
                  <a:tcPr marL="87464" marR="87464" anchor="ctr"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369041084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Математика (Б)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/>
                        <a:t>4,23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30,0</a:t>
                      </a:r>
                      <a:endParaRPr lang="ru-RU" dirty="0"/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2038392847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Обществознание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/>
                        <a:t>59,83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3,3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20,0</a:t>
                      </a:r>
                      <a:endParaRPr lang="ru-RU" dirty="0"/>
                    </a:p>
                  </a:txBody>
                  <a:tcPr marL="87464" marR="87464" anchor="ctr">
                    <a:solidFill>
                      <a:srgbClr val="C0DA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71505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Физика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/>
                        <a:t>48,80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320406290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Биология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/>
                        <a:t>59,33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2974368662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История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/>
                        <a:t>54,90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10,0</a:t>
                      </a:r>
                      <a:endParaRPr lang="ru-RU" dirty="0"/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2647380638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Химия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/>
                        <a:t>53,33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33,3</a:t>
                      </a:r>
                      <a:endParaRPr lang="ru-RU" dirty="0"/>
                    </a:p>
                  </a:txBody>
                  <a:tcPr marL="87464" marR="87464" anchor="ctr"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2189793597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Английский язык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/>
                        <a:t>66,50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25,0</a:t>
                      </a:r>
                      <a:endParaRPr lang="ru-RU" dirty="0"/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294724239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Информатика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/>
                        <a:t>46,13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25,0</a:t>
                      </a:r>
                      <a:endParaRPr lang="ru-RU" dirty="0"/>
                    </a:p>
                  </a:txBody>
                  <a:tcPr marL="87464" marR="87464" anchor="ctr"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321075369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Литература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/>
                        <a:t>58,00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2249100653"/>
                  </a:ext>
                </a:extLst>
              </a:tr>
              <a:tr h="339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География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kern="1200" dirty="0" smtClean="0"/>
                        <a:t>58,5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957" marR="104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7464" marR="874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7464" marR="87464" anchor="ctr"/>
                </a:tc>
                <a:extLst>
                  <a:ext uri="{0D108BD9-81ED-4DB2-BD59-A6C34878D82A}">
                    <a16:rowId xmlns:a16="http://schemas.microsoft.com/office/drawing/2014/main" val="3999897025"/>
                  </a:ext>
                </a:extLst>
              </a:tr>
            </a:tbl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766" y="6316658"/>
            <a:ext cx="9143234" cy="541342"/>
            <a:chOff x="766" y="6316658"/>
            <a:chExt cx="9143234" cy="541342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" y="6336506"/>
              <a:ext cx="520528" cy="521494"/>
            </a:xfrm>
            <a:prstGeom prst="rect">
              <a:avLst/>
            </a:prstGeom>
          </p:spPr>
        </p:pic>
        <p:sp>
          <p:nvSpPr>
            <p:cNvPr id="7" name="Прямоугольник 6"/>
            <p:cNvSpPr/>
            <p:nvPr/>
          </p:nvSpPr>
          <p:spPr>
            <a:xfrm>
              <a:off x="521294" y="6316658"/>
              <a:ext cx="86227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Муниципальное общеобразовательное бюджетное учреждение средняя общеобразовательная школа №</a:t>
              </a:r>
              <a:r>
                <a:rPr lang="ru-RU" sz="1400" b="1" dirty="0">
                  <a:solidFill>
                    <a:schemeClr val="bg1"/>
                  </a:solidFill>
                </a:rPr>
                <a:t>28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города Сочи имени </a:t>
              </a:r>
              <a:r>
                <a:rPr lang="ru-RU" sz="1400" b="1" dirty="0">
                  <a:solidFill>
                    <a:schemeClr val="bg1"/>
                  </a:solidFill>
                </a:rPr>
                <a:t>Героя Гражданской войны Блинова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Михаила Федосеевича 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6421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Учителя, подготовившие </a:t>
            </a:r>
            <a:r>
              <a:rPr lang="ru-RU" dirty="0" err="1" smtClean="0"/>
              <a:t>высокобалльников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517912"/>
            <a:ext cx="7543801" cy="335118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Волостных Лилия Геннадьевна (5 чел.)</a:t>
            </a:r>
          </a:p>
          <a:p>
            <a:r>
              <a:rPr lang="ru-RU" sz="2800" dirty="0" smtClean="0"/>
              <a:t>Пикуль Оксана Валерьевна (3 чел.)</a:t>
            </a:r>
          </a:p>
          <a:p>
            <a:r>
              <a:rPr lang="ru-RU" sz="2800" dirty="0" smtClean="0"/>
              <a:t>Галайджян Андрей Сетракович (4 чел.)</a:t>
            </a:r>
          </a:p>
          <a:p>
            <a:r>
              <a:rPr lang="ru-RU" sz="2800" dirty="0" smtClean="0"/>
              <a:t>Гаранян Сусанна Сааковна (8 чел.)</a:t>
            </a:r>
          </a:p>
          <a:p>
            <a:r>
              <a:rPr lang="ru-RU" sz="2800" dirty="0" smtClean="0"/>
              <a:t>Панова Анна Ивановна (2 чел.)</a:t>
            </a:r>
          </a:p>
          <a:p>
            <a:r>
              <a:rPr lang="ru-RU" sz="2800" dirty="0" err="1" smtClean="0"/>
              <a:t>Цатурян</a:t>
            </a:r>
            <a:r>
              <a:rPr lang="ru-RU" sz="2800" dirty="0" smtClean="0"/>
              <a:t> Жанна </a:t>
            </a:r>
            <a:r>
              <a:rPr lang="ru-RU" sz="2800" dirty="0" err="1" smtClean="0"/>
              <a:t>Левоновна</a:t>
            </a:r>
            <a:r>
              <a:rPr lang="ru-RU" sz="2800" dirty="0" smtClean="0"/>
              <a:t> (1+6 чел.)</a:t>
            </a:r>
            <a:endParaRPr lang="ru-RU" sz="28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766" y="6316658"/>
            <a:ext cx="9143234" cy="541342"/>
            <a:chOff x="766" y="6316658"/>
            <a:chExt cx="9143234" cy="541342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" y="6336506"/>
              <a:ext cx="520528" cy="521494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521294" y="6316658"/>
              <a:ext cx="86227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Муниципальное общеобразовательное бюджетное учреждение средняя общеобразовательная школа №</a:t>
              </a:r>
              <a:r>
                <a:rPr lang="ru-RU" sz="1400" b="1" dirty="0">
                  <a:solidFill>
                    <a:schemeClr val="bg1"/>
                  </a:solidFill>
                </a:rPr>
                <a:t>28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города Сочи имени </a:t>
              </a:r>
              <a:r>
                <a:rPr lang="ru-RU" sz="1400" b="1" dirty="0">
                  <a:solidFill>
                    <a:schemeClr val="bg1"/>
                  </a:solidFill>
                </a:rPr>
                <a:t>Героя Гражданской войны Блинова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Михаила Федосеевича 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4003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Медаль «ЗА Особые успехи в учении»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3491" y="2425148"/>
            <a:ext cx="6571343" cy="3445565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Арутюнян Артём – 11 «А»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Блинова Алиса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11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Ляшенко Федор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11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«А»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Папазян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Виктория – 11 «А»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Тарвердян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Валерия – 11 «А»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Тертерян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Давид – 11 «Б»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766" y="6316658"/>
            <a:ext cx="9143234" cy="541342"/>
            <a:chOff x="766" y="6316658"/>
            <a:chExt cx="9143234" cy="541342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" y="6336506"/>
              <a:ext cx="520528" cy="521494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521294" y="6316658"/>
              <a:ext cx="86227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Муниципальное общеобразовательное бюджетное учреждение средняя общеобразовательная школа №</a:t>
              </a:r>
              <a:r>
                <a:rPr lang="ru-RU" sz="1400" b="1" dirty="0">
                  <a:solidFill>
                    <a:schemeClr val="bg1"/>
                  </a:solidFill>
                </a:rPr>
                <a:t>28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города Сочи имени </a:t>
              </a:r>
              <a:r>
                <a:rPr lang="ru-RU" sz="1400" b="1" dirty="0">
                  <a:solidFill>
                    <a:schemeClr val="bg1"/>
                  </a:solidFill>
                </a:rPr>
                <a:t>Героя Гражданской войны Блинова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Михаила Федосеевича 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548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Выпускники, которые не преодолели порог успешности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915530"/>
              </p:ext>
            </p:extLst>
          </p:nvPr>
        </p:nvGraphicFramePr>
        <p:xfrm>
          <a:off x="822960" y="2016125"/>
          <a:ext cx="7543801" cy="3907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139">
                  <a:extLst>
                    <a:ext uri="{9D8B030D-6E8A-4147-A177-3AD203B41FA5}">
                      <a16:colId xmlns:a16="http://schemas.microsoft.com/office/drawing/2014/main" val="3039063258"/>
                    </a:ext>
                  </a:extLst>
                </a:gridCol>
                <a:gridCol w="1709796">
                  <a:extLst>
                    <a:ext uri="{9D8B030D-6E8A-4147-A177-3AD203B41FA5}">
                      <a16:colId xmlns:a16="http://schemas.microsoft.com/office/drawing/2014/main" val="4141207436"/>
                    </a:ext>
                  </a:extLst>
                </a:gridCol>
                <a:gridCol w="2448307">
                  <a:extLst>
                    <a:ext uri="{9D8B030D-6E8A-4147-A177-3AD203B41FA5}">
                      <a16:colId xmlns:a16="http://schemas.microsoft.com/office/drawing/2014/main" val="2374837055"/>
                    </a:ext>
                  </a:extLst>
                </a:gridCol>
                <a:gridCol w="2782559">
                  <a:extLst>
                    <a:ext uri="{9D8B030D-6E8A-4147-A177-3AD203B41FA5}">
                      <a16:colId xmlns:a16="http://schemas.microsoft.com/office/drawing/2014/main" val="2412936749"/>
                    </a:ext>
                  </a:extLst>
                </a:gridCol>
              </a:tblGrid>
              <a:tr h="48895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№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Предмет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ФИО учащегося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ФИО учителя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806074"/>
                  </a:ext>
                </a:extLst>
              </a:tr>
              <a:tr h="10986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1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Башлыкова Александра 11а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Хачикян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Эдуард 11а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Ревенко Максим 11в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Галайджян Андрей Сетракович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Гаранян Сусанна Сааковна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0327845"/>
                  </a:ext>
                </a:extLst>
              </a:tr>
              <a:tr h="48895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2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Химия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Погосян Артур 11б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Эксузян Сусанна Даниеловна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3270682"/>
                  </a:ext>
                </a:extLst>
              </a:tr>
              <a:tr h="7324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3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Информатика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Ревенко Максим 11в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Трофимов Андрей 11в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Теллиян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Анна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Кароевна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2830117"/>
                  </a:ext>
                </a:extLst>
              </a:tr>
              <a:tr h="10986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4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Обществознание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Казаковцева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Арина 11а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Пашкевич Ангелина 11б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Самойлов Владислав 11б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Цатурян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Жанна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Левоновна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3033603"/>
                  </a:ext>
                </a:extLst>
              </a:tr>
            </a:tbl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766" y="6316658"/>
            <a:ext cx="9143234" cy="541342"/>
            <a:chOff x="766" y="6316658"/>
            <a:chExt cx="9143234" cy="541342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" y="6336506"/>
              <a:ext cx="520528" cy="521494"/>
            </a:xfrm>
            <a:prstGeom prst="rect">
              <a:avLst/>
            </a:prstGeom>
          </p:spPr>
        </p:pic>
        <p:sp>
          <p:nvSpPr>
            <p:cNvPr id="7" name="Прямоугольник 6"/>
            <p:cNvSpPr/>
            <p:nvPr/>
          </p:nvSpPr>
          <p:spPr>
            <a:xfrm>
              <a:off x="521294" y="6316658"/>
              <a:ext cx="86227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Муниципальное общеобразовательное бюджетное учреждение средняя общеобразовательная школа №</a:t>
              </a:r>
              <a:r>
                <a:rPr lang="ru-RU" sz="1400" b="1" dirty="0">
                  <a:solidFill>
                    <a:schemeClr val="bg1"/>
                  </a:solidFill>
                </a:rPr>
                <a:t>28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города Сочи имени </a:t>
              </a:r>
              <a:r>
                <a:rPr lang="ru-RU" sz="1400" b="1" dirty="0">
                  <a:solidFill>
                    <a:schemeClr val="bg1"/>
                  </a:solidFill>
                </a:rPr>
                <a:t>Героя Гражданской войны Блинова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Михаила Федосеевича 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9630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/>
              <a:t>Все выпускники получили </a:t>
            </a:r>
            <a:r>
              <a:rPr lang="ru-RU" sz="6600" dirty="0" smtClean="0"/>
              <a:t>аттестат о среднем общем образовании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766" y="6316658"/>
            <a:ext cx="9143234" cy="541342"/>
            <a:chOff x="766" y="6316658"/>
            <a:chExt cx="9143234" cy="541342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" y="6336506"/>
              <a:ext cx="520528" cy="521494"/>
            </a:xfrm>
            <a:prstGeom prst="rect">
              <a:avLst/>
            </a:prstGeom>
          </p:spPr>
        </p:pic>
        <p:sp>
          <p:nvSpPr>
            <p:cNvPr id="7" name="Прямоугольник 6"/>
            <p:cNvSpPr/>
            <p:nvPr/>
          </p:nvSpPr>
          <p:spPr>
            <a:xfrm>
              <a:off x="521294" y="6316658"/>
              <a:ext cx="86227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Муниципальное общеобразовательное бюджетное учреждение средняя общеобразовательная школа №</a:t>
              </a:r>
              <a:r>
                <a:rPr lang="ru-RU" sz="1400" b="1" dirty="0">
                  <a:solidFill>
                    <a:schemeClr val="bg1"/>
                  </a:solidFill>
                </a:rPr>
                <a:t>28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города Сочи имени </a:t>
              </a:r>
              <a:r>
                <a:rPr lang="ru-RU" sz="1400" b="1" dirty="0">
                  <a:solidFill>
                    <a:schemeClr val="bg1"/>
                  </a:solidFill>
                </a:rPr>
                <a:t>Героя Гражданской войны Блинова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Михаила Федосеевича 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800778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1864</TotalTime>
  <Words>1514</Words>
  <Application>Microsoft Office PowerPoint</Application>
  <PresentationFormat>Экран (4:3)</PresentationFormat>
  <Paragraphs>544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Ретро</vt:lpstr>
      <vt:lpstr>Точечный рисунок</vt:lpstr>
      <vt:lpstr>Анализ результатов ГИА-2023</vt:lpstr>
      <vt:lpstr>СРЕДНИЙ БАЛЛ ПО ПРЕДМЕТАМ ЕГЭ 2023 ГОД</vt:lpstr>
      <vt:lpstr>СРАВНИТЕЛЬНЫЕ РЕЗУЛЬТАТЫ ЕГЭ ОСНОВНОГО ПЕРИОДА 2023 ГОДА</vt:lpstr>
      <vt:lpstr>СРАВНИТЕЛЬНЫЕ РЕЗУЛЬТАТЫ ЕГЭ ОСНОВНОГО ПЕРИОДА 2023 ГОДА </vt:lpstr>
      <vt:lpstr>РЕЗУЛЬТАТЫ ЕГЭ ОСНОВНОГО ПЕРИОДА 2023 ГОДА </vt:lpstr>
      <vt:lpstr>Учителя, подготовившие высокобалльников</vt:lpstr>
      <vt:lpstr>Медаль «ЗА Особые успехи в учении»</vt:lpstr>
      <vt:lpstr>Выпускники, которые не преодолели порог успешности</vt:lpstr>
      <vt:lpstr>Все выпускники получили аттестат о среднем общем образовании</vt:lpstr>
      <vt:lpstr>СРЕДНИЙ БАЛЛ ПО ПРЕДМЕТАМ ОГЭ 2023 ГОД</vt:lpstr>
      <vt:lpstr>СРАВНИТЕЛЬНЫЕ РЕЗУЛЬТАТЫ ОГЭ ОСНОВНОГО ПЕРИОДА 2023 ГОДА</vt:lpstr>
      <vt:lpstr>СРАВНИТЕЛЬНЫЕ РЕЗУЛЬТАТЫ ОГЭ ОСНОВНОГО ПЕРИОДА 2023 ГОДА </vt:lpstr>
      <vt:lpstr>РЕЗУЛЬТАТЫ ОГЭ ОСНОВНОГО ПЕРИОДА 2023 ГОДА </vt:lpstr>
      <vt:lpstr>Учителя, подготовившие высокобалльников</vt:lpstr>
      <vt:lpstr>Аттестат с отличием</vt:lpstr>
      <vt:lpstr>Выпускники, которые не преодолели порог успешности</vt:lpstr>
      <vt:lpstr>Презентация PowerPoint</vt:lpstr>
      <vt:lpstr>Задачи:</vt:lpstr>
      <vt:lpstr>Задачи: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ГИА-2019</dc:title>
  <dc:creator>Пользователь Windows</dc:creator>
  <cp:lastModifiedBy>Андрей Галайджян</cp:lastModifiedBy>
  <cp:revision>113</cp:revision>
  <dcterms:created xsi:type="dcterms:W3CDTF">2019-08-29T19:39:04Z</dcterms:created>
  <dcterms:modified xsi:type="dcterms:W3CDTF">2024-01-06T14:43:10Z</dcterms:modified>
</cp:coreProperties>
</file>