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1"/>
  </p:notesMasterIdLst>
  <p:handoutMasterIdLst>
    <p:handoutMasterId r:id="rId22"/>
  </p:handoutMasterIdLst>
  <p:sldIdLst>
    <p:sldId id="276" r:id="rId3"/>
    <p:sldId id="261" r:id="rId4"/>
    <p:sldId id="257" r:id="rId5"/>
    <p:sldId id="269" r:id="rId6"/>
    <p:sldId id="275" r:id="rId7"/>
    <p:sldId id="278" r:id="rId8"/>
    <p:sldId id="270" r:id="rId9"/>
    <p:sldId id="259" r:id="rId10"/>
    <p:sldId id="260" r:id="rId11"/>
    <p:sldId id="262" r:id="rId12"/>
    <p:sldId id="263" r:id="rId13"/>
    <p:sldId id="273" r:id="rId14"/>
    <p:sldId id="264" r:id="rId15"/>
    <p:sldId id="277" r:id="rId16"/>
    <p:sldId id="265" r:id="rId17"/>
    <p:sldId id="279" r:id="rId18"/>
    <p:sldId id="280" r:id="rId19"/>
    <p:sldId id="26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i="1"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i="1"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i="1"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i="1"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66FF33"/>
    <a:srgbClr val="663300"/>
    <a:srgbClr val="008000"/>
    <a:srgbClr val="339933"/>
    <a:srgbClr val="80008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4664" autoAdjust="0"/>
  </p:normalViewPr>
  <p:slideViewPr>
    <p:cSldViewPr>
      <p:cViewPr varScale="1">
        <p:scale>
          <a:sx n="51" d="100"/>
          <a:sy n="51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566DFF7B-5B42-4ED2-B273-904120D64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A266FDFE-5654-4BA3-BDC3-10A22F835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</p:grpSp>
      <p:sp>
        <p:nvSpPr>
          <p:cNvPr id="6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2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0889-0A1B-4EDB-AE89-321B0835B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08C7F-E903-4E59-BFE1-15DF31B86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E38D9-E5FF-4E7B-9532-629F00551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E5E2-870D-460B-8112-00A60F52C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B8F6-3E04-4BEA-830F-BDDE795B7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D649D-9DB1-4960-ACC9-6AB896F52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85DBD-24F4-4497-9973-7CA74329A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51748-8C56-4F04-898C-8C899CDC8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8A03F-E4B8-40C3-B222-B927D45F9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9132B-106C-4C04-ACEA-4ED546C54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A8439-BDC6-4B02-A977-3CA744FE0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813A3-962D-47A8-8B2E-6E486CCE2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4F548-575E-46F1-9CC8-66A4D0915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C37DD-D909-49E6-89DC-38764C38A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5CCE-E767-4EAF-A9C9-205C9AFE9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76BF-10FB-4645-9334-F69C66687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D43F7-9151-40B5-BE01-F21029EBB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7BB6-E2E3-4A33-BFF9-92CF0AD5F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363D-6FD5-499A-AC7B-B25805663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13884-4D86-4E87-9F82-753146E0F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1D483-E6FB-4636-8605-00B11274C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4FC10-5CFD-4650-8884-CFF265C12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04D7B-4D61-43F2-BF8F-CC27F15F1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A685C-5161-48CB-8E66-94C718C65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81536-432D-4398-BA2C-5B5C5338B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BC634-9C84-4560-B7FB-B1A058D26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8DCB6-11B5-4242-891C-70493833E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D0B2C-D9C2-4C3E-8FCE-3E3FCAC7F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410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12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2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2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2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3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3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410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13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3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4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4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4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4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4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4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5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5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5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410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15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5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5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6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6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6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6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6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6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6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6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7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7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7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7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410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17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7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7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7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7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8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8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411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1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1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1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18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</p:grpSp>
      <p:sp>
        <p:nvSpPr>
          <p:cNvPr id="51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8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9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0AB743FC-622B-4476-9FF6-2B18CFC57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7" grpId="0"/>
      <p:bldP spid="5188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18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18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18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18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1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6D492452-7322-4920-AE1F-6F2015E11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18%20&#1055;&#1086;&#1083;&#1100;%20&#1052;&#1086;&#1088;&#1080;&#1072;%20-%20&#1042;%20&#1084;&#1080;&#1088;&#1077;%20&#1078;&#1080;&#1074;&#1086;&#1090;&#1085;&#1099;&#1093;.wma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05%20&#1069;&#1085;&#1085;&#1080;&#1086;%20&#1052;&#1086;&#1088;&#1088;&#1080;&#1082;&#1086;&#1085;&#1077;%20-%20&#1048;&#1079;%20&#1082;-&#1092;%20&#1055;&#1088;&#1086;&#1092;&#1077;&#1089;&#1089;&#1080;&#1086;&#1085;&#1072;&#1083;%20(2).wma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jpeg"/><Relationship Id="rId7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10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jpeg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FFCC"/>
            </a:gs>
            <a:gs pos="50000">
              <a:srgbClr val="3399FF"/>
            </a:gs>
            <a:gs pos="100000">
              <a:srgbClr val="00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ru-RU" sz="3200" i="1" smtClean="0">
                <a:solidFill>
                  <a:schemeClr val="tx1"/>
                </a:solidFill>
                <a:latin typeface="Monotype Corsiva" pitchFamily="66" charset="0"/>
              </a:rPr>
              <a:t> Обобщающий урок: </a:t>
            </a:r>
            <a:r>
              <a:rPr lang="ru-RU" sz="3200" i="1" smtClean="0">
                <a:solidFill>
                  <a:srgbClr val="0000FF"/>
                </a:solidFill>
                <a:latin typeface="Monotype Corsiva" pitchFamily="66" charset="0"/>
              </a:rPr>
              <a:t> «Действия над десятичными дробями.</a:t>
            </a:r>
            <a:br>
              <a:rPr lang="ru-RU" sz="3200" i="1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3200" i="1" smtClean="0">
                <a:solidFill>
                  <a:srgbClr val="0000FF"/>
                </a:solidFill>
                <a:latin typeface="Monotype Corsiva" pitchFamily="66" charset="0"/>
              </a:rPr>
              <a:t>( сложение, вычитание, округление.)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latin typeface="Comic Sans MS" pitchFamily="66" charset="0"/>
              </a:rPr>
              <a:t>Цель урока</a:t>
            </a:r>
            <a:r>
              <a:rPr lang="ru-RU" sz="2400" smtClean="0">
                <a:solidFill>
                  <a:srgbClr val="CC0099"/>
                </a:solidFill>
                <a:latin typeface="Comic Sans MS" pitchFamily="66" charset="0"/>
              </a:rPr>
              <a:t> : </a:t>
            </a:r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CC0099"/>
                </a:solidFill>
                <a:latin typeface="Comic Sans MS" pitchFamily="66" charset="0"/>
              </a:rPr>
              <a:t>1) повторить сложение , вычитание, округление  десятичных дробей.</a:t>
            </a:r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CC0099"/>
                </a:solidFill>
                <a:latin typeface="Comic Sans MS" pitchFamily="66" charset="0"/>
              </a:rPr>
              <a:t>2)закрепить  умение и навыки по решению задач и уравнений  с десятичными дробями.</a:t>
            </a:r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CC0099"/>
                </a:solidFill>
                <a:latin typeface="Comic Sans MS" pitchFamily="66" charset="0"/>
              </a:rPr>
              <a:t>3) подготовится к контрольной работе.</a:t>
            </a:r>
          </a:p>
          <a:p>
            <a:pPr eaLnBrk="1" hangingPunct="1">
              <a:buFontTx/>
              <a:buNone/>
            </a:pPr>
            <a:endParaRPr lang="ru-RU" sz="2400" smtClean="0">
              <a:solidFill>
                <a:srgbClr val="CC0099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ru-RU" sz="2400" smtClean="0">
                <a:latin typeface="Comic Sans MS" pitchFamily="66" charset="0"/>
              </a:rPr>
              <a:t>Девиз урока:</a:t>
            </a:r>
            <a:r>
              <a:rPr lang="ru-RU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i="1" smtClean="0">
                <a:solidFill>
                  <a:srgbClr val="FF0066"/>
                </a:solidFill>
                <a:latin typeface="Monotype Corsiva" pitchFamily="66" charset="0"/>
              </a:rPr>
              <a:t>Знания имей отличные </a:t>
            </a:r>
          </a:p>
          <a:p>
            <a:pPr eaLnBrk="1" hangingPunct="1">
              <a:buFontTx/>
              <a:buNone/>
            </a:pPr>
            <a:r>
              <a:rPr lang="ru-RU" i="1" smtClean="0">
                <a:solidFill>
                  <a:srgbClr val="FF0066"/>
                </a:solidFill>
                <a:latin typeface="Monotype Corsiva" pitchFamily="66" charset="0"/>
              </a:rPr>
              <a:t>по теме  « Дроби десятичные»!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>
            <a:hlinkClick r:id="rId2" action="ppaction://hlinksldjump" tooltip="Выбери меня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724400"/>
            <a:ext cx="2305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Image2">
            <a:hlinkClick r:id="rId2" action="ppaction://hlinksldjump" tooltip="Выбери меня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27313" y="3716338"/>
            <a:ext cx="22098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FF00"/>
                </a:solidFill>
              </a:rPr>
              <a:t>Вместе с Мишкой косолапым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FF00"/>
                </a:solidFill>
              </a:rPr>
              <a:t>Соберем грибы, ребята.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2800" smtClean="0">
              <a:solidFill>
                <a:srgbClr val="FFFF00"/>
              </a:solidFill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                                                                                              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6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6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                             </a:t>
            </a:r>
            <a:endParaRPr lang="ru-RU" sz="18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1517" name="Picture 13" descr="Scan1003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292725" y="1700213"/>
            <a:ext cx="3581400" cy="4921250"/>
          </a:xfrm>
        </p:spPr>
      </p:pic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403350" y="188913"/>
            <a:ext cx="6624638" cy="10810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ГРИБНАЯ  ПОЛЯНА</a:t>
            </a:r>
          </a:p>
        </p:txBody>
      </p:sp>
      <p:pic>
        <p:nvPicPr>
          <p:cNvPr id="21520" name="Picture 16" descr="flowers26[1]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179388" y="2924175"/>
            <a:ext cx="1616075" cy="160178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5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/>
      <p:bldP spid="21507" grpId="0" build="p"/>
      <p:bldP spid="21517" grpId="0" build="p"/>
      <p:bldP spid="21508" grpId="0" animBg="1"/>
      <p:bldP spid="215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 descr="Image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9700" y="1844675"/>
            <a:ext cx="323056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i="1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i="1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i="1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i="1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i="1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</a:t>
            </a:r>
            <a:endParaRPr lang="ru-RU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2541" name="Picture 13" descr="sob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550" y="5805488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AutoShape 15">
            <a:hlinkClick r:id="rId4" action="ppaction://hlinksldjump" highlightClick="1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8243888" y="5805488"/>
            <a:ext cx="649287" cy="576262"/>
          </a:xfrm>
          <a:prstGeom prst="actionButtonHome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544" name="WordArt 16"/>
          <p:cNvSpPr>
            <a:spLocks noChangeArrowheads="1" noChangeShapeType="1" noTextEdit="1"/>
          </p:cNvSpPr>
          <p:nvPr/>
        </p:nvSpPr>
        <p:spPr bwMode="auto">
          <a:xfrm>
            <a:off x="1187450" y="549275"/>
            <a:ext cx="6264275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Решите уравнения</a:t>
            </a:r>
          </a:p>
        </p:txBody>
      </p:sp>
      <p:sp>
        <p:nvSpPr>
          <p:cNvPr id="22546" name="WordArt 18"/>
          <p:cNvSpPr>
            <a:spLocks noChangeArrowheads="1" noChangeShapeType="1" noTextEdit="1"/>
          </p:cNvSpPr>
          <p:nvPr/>
        </p:nvSpPr>
        <p:spPr bwMode="auto">
          <a:xfrm>
            <a:off x="971550" y="2349500"/>
            <a:ext cx="2087563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х + 2,2 = 6</a:t>
            </a:r>
          </a:p>
        </p:txBody>
      </p:sp>
      <p:sp>
        <p:nvSpPr>
          <p:cNvPr id="22547" name="WordArt 19"/>
          <p:cNvSpPr>
            <a:spLocks noChangeArrowheads="1" noChangeShapeType="1" noTextEdit="1"/>
          </p:cNvSpPr>
          <p:nvPr/>
        </p:nvSpPr>
        <p:spPr bwMode="auto">
          <a:xfrm>
            <a:off x="827088" y="1628775"/>
            <a:ext cx="22320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6,7 - х = 5,2</a:t>
            </a:r>
          </a:p>
        </p:txBody>
      </p:sp>
      <p:sp>
        <p:nvSpPr>
          <p:cNvPr id="22548" name="WordArt 20"/>
          <p:cNvSpPr>
            <a:spLocks noChangeArrowheads="1" noChangeShapeType="1" noTextEdit="1"/>
          </p:cNvSpPr>
          <p:nvPr/>
        </p:nvSpPr>
        <p:spPr bwMode="auto">
          <a:xfrm>
            <a:off x="971550" y="3213100"/>
            <a:ext cx="2087563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х - 1,7 =2,3</a:t>
            </a:r>
          </a:p>
        </p:txBody>
      </p:sp>
      <p:sp>
        <p:nvSpPr>
          <p:cNvPr id="22549" name="WordArt 21"/>
          <p:cNvSpPr>
            <a:spLocks noChangeArrowheads="1" noChangeShapeType="1" noTextEdit="1"/>
          </p:cNvSpPr>
          <p:nvPr/>
        </p:nvSpPr>
        <p:spPr bwMode="auto">
          <a:xfrm>
            <a:off x="395288" y="3933825"/>
            <a:ext cx="3529012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( х + 3,5 ) - 4,8 = 2,4</a:t>
            </a:r>
          </a:p>
        </p:txBody>
      </p:sp>
      <p:sp>
        <p:nvSpPr>
          <p:cNvPr id="22550" name="WordArt 22"/>
          <p:cNvSpPr>
            <a:spLocks noChangeArrowheads="1" noChangeShapeType="1" noTextEdit="1"/>
          </p:cNvSpPr>
          <p:nvPr/>
        </p:nvSpPr>
        <p:spPr bwMode="auto">
          <a:xfrm>
            <a:off x="395288" y="4724400"/>
            <a:ext cx="35274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( 7,1 - х ) + 3,9 = 4,5</a:t>
            </a:r>
          </a:p>
        </p:txBody>
      </p:sp>
      <p:sp>
        <p:nvSpPr>
          <p:cNvPr id="22551" name="WordArt 23"/>
          <p:cNvSpPr>
            <a:spLocks noChangeArrowheads="1" noChangeShapeType="1" noTextEdit="1"/>
          </p:cNvSpPr>
          <p:nvPr/>
        </p:nvSpPr>
        <p:spPr bwMode="auto">
          <a:xfrm>
            <a:off x="4500563" y="1557338"/>
            <a:ext cx="4286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1,5</a:t>
            </a:r>
          </a:p>
        </p:txBody>
      </p:sp>
      <p:sp>
        <p:nvSpPr>
          <p:cNvPr id="22552" name="WordArt 24"/>
          <p:cNvSpPr>
            <a:spLocks noChangeArrowheads="1" noChangeShapeType="1" noTextEdit="1"/>
          </p:cNvSpPr>
          <p:nvPr/>
        </p:nvSpPr>
        <p:spPr bwMode="auto">
          <a:xfrm>
            <a:off x="4427538" y="2276475"/>
            <a:ext cx="4572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3,8</a:t>
            </a:r>
          </a:p>
        </p:txBody>
      </p:sp>
      <p:sp>
        <p:nvSpPr>
          <p:cNvPr id="22553" name="WordArt 25"/>
          <p:cNvSpPr>
            <a:spLocks noChangeArrowheads="1" noChangeShapeType="1" noTextEdit="1"/>
          </p:cNvSpPr>
          <p:nvPr/>
        </p:nvSpPr>
        <p:spPr bwMode="auto">
          <a:xfrm>
            <a:off x="4643438" y="3068638"/>
            <a:ext cx="1809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4</a:t>
            </a:r>
          </a:p>
        </p:txBody>
      </p:sp>
      <p:sp>
        <p:nvSpPr>
          <p:cNvPr id="22554" name="WordArt 26"/>
          <p:cNvSpPr>
            <a:spLocks noChangeArrowheads="1" noChangeShapeType="1" noTextEdit="1"/>
          </p:cNvSpPr>
          <p:nvPr/>
        </p:nvSpPr>
        <p:spPr bwMode="auto">
          <a:xfrm>
            <a:off x="4427538" y="3860800"/>
            <a:ext cx="4572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3,7</a:t>
            </a:r>
          </a:p>
        </p:txBody>
      </p:sp>
      <p:sp>
        <p:nvSpPr>
          <p:cNvPr id="22555" name="WordArt 27"/>
          <p:cNvSpPr>
            <a:spLocks noChangeArrowheads="1" noChangeShapeType="1" noTextEdit="1"/>
          </p:cNvSpPr>
          <p:nvPr/>
        </p:nvSpPr>
        <p:spPr bwMode="auto">
          <a:xfrm>
            <a:off x="4500563" y="4724400"/>
            <a:ext cx="4572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6,5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  <p:bldP spid="22544" grpId="0" animBg="1"/>
      <p:bldP spid="22546" grpId="0" animBg="1"/>
      <p:bldP spid="22547" grpId="0" animBg="1"/>
      <p:bldP spid="22548" grpId="0" animBg="1"/>
      <p:bldP spid="22549" grpId="0" animBg="1"/>
      <p:bldP spid="22550" grpId="0" animBg="1"/>
      <p:bldP spid="22551" grpId="0" animBg="1"/>
      <p:bldP spid="22552" grpId="0" animBg="1"/>
      <p:bldP spid="22553" grpId="0" animBg="1"/>
      <p:bldP spid="22554" grpId="0" animBg="1"/>
      <p:bldP spid="225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00FF00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 descr="Scan100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859338" y="3357563"/>
            <a:ext cx="4084637" cy="3302000"/>
          </a:xfrm>
        </p:spPr>
      </p:pic>
      <p:pic>
        <p:nvPicPr>
          <p:cNvPr id="84997" name="Picture 5" descr="Медведь новы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9388" y="1989138"/>
            <a:ext cx="3836987" cy="4681537"/>
          </a:xfrm>
        </p:spPr>
      </p:pic>
      <p:sp>
        <p:nvSpPr>
          <p:cNvPr id="84996" name="WordArt 4"/>
          <p:cNvSpPr>
            <a:spLocks noChangeArrowheads="1" noChangeShapeType="1" noTextEdit="1"/>
          </p:cNvSpPr>
          <p:nvPr/>
        </p:nvSpPr>
        <p:spPr bwMode="auto">
          <a:xfrm>
            <a:off x="1908175" y="333375"/>
            <a:ext cx="569595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Не смотри в свою тетрадку, </a:t>
            </a:r>
          </a:p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Мишка  проведёт зарядку.</a:t>
            </a:r>
          </a:p>
        </p:txBody>
      </p:sp>
      <p:pic>
        <p:nvPicPr>
          <p:cNvPr id="85000" name="Picture 8" descr="bird1[1]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 flipH="1">
            <a:off x="6877050" y="1208088"/>
            <a:ext cx="2016125" cy="17970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FF00"/>
                </a:solidFill>
              </a:rPr>
              <a:t>На последней тропинке Лиса,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FF00"/>
                </a:solidFill>
              </a:rPr>
              <a:t>На самолет спешит в небеса.</a:t>
            </a:r>
          </a:p>
        </p:txBody>
      </p:sp>
      <p:sp>
        <p:nvSpPr>
          <p:cNvPr id="23556" name="WordArt 4" descr="Букет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7127875" cy="12969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ЛЕСНОЙ  АЭРОПОРТ</a:t>
            </a:r>
          </a:p>
        </p:txBody>
      </p:sp>
      <p:pic>
        <p:nvPicPr>
          <p:cNvPr id="23557" name="Picture 5" descr="новая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163" y="2708275"/>
            <a:ext cx="347503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23850" y="2636838"/>
            <a:ext cx="4392613" cy="4032250"/>
            <a:chOff x="295" y="1661"/>
            <a:chExt cx="2767" cy="2540"/>
          </a:xfrm>
        </p:grpSpPr>
        <p:sp>
          <p:nvSpPr>
            <p:cNvPr id="18439" name="AutoShape 6" descr="Папирус"/>
            <p:cNvSpPr>
              <a:spLocks noChangeArrowheads="1"/>
            </p:cNvSpPr>
            <p:nvPr/>
          </p:nvSpPr>
          <p:spPr bwMode="auto">
            <a:xfrm rot="352343">
              <a:off x="295" y="1661"/>
              <a:ext cx="2767" cy="2540"/>
            </a:xfrm>
            <a:prstGeom prst="horizontalScroll">
              <a:avLst>
                <a:gd name="adj" fmla="val 6259"/>
              </a:avLst>
            </a:prstGeom>
            <a:blipFill dpi="0" rotWithShape="1">
              <a:blip r:embed="rId4" cstate="screen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r>
                <a:rPr lang="ru-RU"/>
                <a:t>                       </a:t>
              </a:r>
            </a:p>
            <a:p>
              <a:pPr marL="342900" indent="-342900"/>
              <a:r>
                <a:rPr lang="ru-RU"/>
                <a:t>                 </a:t>
              </a:r>
              <a:r>
                <a:rPr lang="ru-RU" sz="2000" b="1">
                  <a:solidFill>
                    <a:srgbClr val="993300"/>
                  </a:solidFill>
                </a:rPr>
                <a:t>БИЛЕТ</a:t>
              </a:r>
            </a:p>
            <a:p>
              <a:pPr marL="342900" indent="-342900"/>
              <a:r>
                <a:rPr lang="ru-RU">
                  <a:latin typeface="Times New Roman" pitchFamily="18" charset="0"/>
                </a:rPr>
                <a:t>                                 </a:t>
              </a:r>
            </a:p>
            <a:p>
              <a:pPr marL="342900" indent="-342900"/>
              <a:endParaRPr lang="ru-RU">
                <a:latin typeface="Times New Roman" pitchFamily="18" charset="0"/>
              </a:endParaRPr>
            </a:p>
            <a:p>
              <a:pPr marL="342900" indent="-342900"/>
              <a:r>
                <a:rPr lang="ru-RU">
                  <a:latin typeface="Times New Roman" pitchFamily="18" charset="0"/>
                </a:rPr>
                <a:t>                          </a:t>
              </a:r>
            </a:p>
            <a:p>
              <a:pPr marL="342900" indent="-342900"/>
              <a:endParaRPr lang="ru-RU">
                <a:latin typeface="Times New Roman" pitchFamily="18" charset="0"/>
              </a:endParaRPr>
            </a:p>
            <a:p>
              <a:pPr marL="342900" indent="-342900"/>
              <a:r>
                <a:rPr lang="ru-RU"/>
                <a:t>                     </a:t>
              </a:r>
            </a:p>
            <a:p>
              <a:pPr marL="342900" indent="-342900"/>
              <a:r>
                <a:rPr lang="ru-RU"/>
                <a:t>.</a:t>
              </a:r>
            </a:p>
            <a:p>
              <a:pPr marL="342900" indent="-342900"/>
              <a:endParaRPr lang="ru-RU"/>
            </a:p>
          </p:txBody>
        </p:sp>
        <p:sp>
          <p:nvSpPr>
            <p:cNvPr id="18440" name="Line 7"/>
            <p:cNvSpPr>
              <a:spLocks noChangeShapeType="1"/>
            </p:cNvSpPr>
            <p:nvPr/>
          </p:nvSpPr>
          <p:spPr bwMode="auto">
            <a:xfrm rot="428880">
              <a:off x="612" y="2750"/>
              <a:ext cx="18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38" name="Line 8"/>
          <p:cNvSpPr>
            <a:spLocks noChangeShapeType="1"/>
          </p:cNvSpPr>
          <p:nvPr/>
        </p:nvSpPr>
        <p:spPr bwMode="auto">
          <a:xfrm flipH="1">
            <a:off x="3203575" y="48688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7" descr="Папирус"/>
          <p:cNvSpPr>
            <a:spLocks noGrp="1" noChangeArrowheads="1"/>
          </p:cNvSpPr>
          <p:nvPr>
            <p:ph type="body" idx="1"/>
          </p:nvPr>
        </p:nvSpPr>
        <p:spPr>
          <a:xfrm rot="352343">
            <a:off x="468313" y="765175"/>
            <a:ext cx="8229600" cy="5360988"/>
          </a:xfrm>
          <a:prstGeom prst="horizontalScroll">
            <a:avLst>
              <a:gd name="adj" fmla="val 6259"/>
            </a:avLst>
          </a:prstGeom>
          <a:blipFill dpi="0" rotWithShape="1">
            <a:blip r:embed="rId3" cstate="screen"/>
            <a:srcRect/>
            <a:tile tx="0" ty="0" sx="100000" sy="100000" flip="none" algn="tl"/>
          </a:blipFill>
          <a:ln>
            <a:solidFill>
              <a:srgbClr val="FFFFFF"/>
            </a:solidFill>
            <a:round/>
          </a:ln>
        </p:spPr>
        <p:txBody>
          <a:bodyPr/>
          <a:lstStyle/>
          <a:p>
            <a:pPr lvl="1" algn="ctr" eaLnBrk="1" hangingPunct="1">
              <a:buFontTx/>
              <a:buNone/>
            </a:pPr>
            <a:r>
              <a:rPr lang="ru-RU" smtClean="0">
                <a:solidFill>
                  <a:srgbClr val="800000"/>
                </a:solidFill>
                <a:latin typeface="Microsoft Sans Serif" pitchFamily="34" charset="0"/>
              </a:rPr>
              <a:t>Билет</a:t>
            </a:r>
          </a:p>
          <a:p>
            <a:pPr lvl="1" eaLnBrk="1" hangingPunct="1">
              <a:buFontTx/>
              <a:buNone/>
            </a:pPr>
            <a:r>
              <a:rPr lang="ru-RU" smtClean="0">
                <a:solidFill>
                  <a:srgbClr val="FF0066"/>
                </a:solidFill>
              </a:rPr>
              <a:t>Время вылета           Место в салоне</a:t>
            </a:r>
            <a:r>
              <a:rPr lang="ru-RU" smtClean="0"/>
              <a:t>                    </a:t>
            </a:r>
            <a:endParaRPr lang="ru-RU" i="1" smtClean="0"/>
          </a:p>
          <a:p>
            <a:pPr lvl="1" eaLnBrk="1" hangingPunct="1">
              <a:buFontTx/>
              <a:buNone/>
            </a:pPr>
            <a:r>
              <a:rPr lang="ru-RU" i="1" smtClean="0"/>
              <a:t> 1   ,2 7                          2 2 , 5</a:t>
            </a:r>
          </a:p>
          <a:p>
            <a:pPr lvl="1" eaLnBrk="1" hangingPunct="1">
              <a:buFontTx/>
              <a:buNone/>
            </a:pPr>
            <a:r>
              <a:rPr lang="ru-RU" i="1" smtClean="0"/>
              <a:t>-  5,0                         + 1    , 3  4</a:t>
            </a:r>
          </a:p>
          <a:p>
            <a:pPr lvl="1" eaLnBrk="1" hangingPunct="1">
              <a:buFontTx/>
              <a:buNone/>
            </a:pPr>
            <a:r>
              <a:rPr lang="ru-RU" i="1" smtClean="0"/>
              <a:t>   8,    5                             2 ,    7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800" i="1" smtClean="0">
              <a:solidFill>
                <a:srgbClr val="000000"/>
              </a:solidFill>
            </a:endParaRPr>
          </a:p>
        </p:txBody>
      </p:sp>
      <p:sp>
        <p:nvSpPr>
          <p:cNvPr id="2053" name="Line 9"/>
          <p:cNvSpPr>
            <a:spLocks noChangeShapeType="1"/>
          </p:cNvSpPr>
          <p:nvPr/>
        </p:nvSpPr>
        <p:spPr bwMode="auto">
          <a:xfrm>
            <a:off x="1476375" y="2924175"/>
            <a:ext cx="1439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auto">
          <a:xfrm>
            <a:off x="4716463" y="3284538"/>
            <a:ext cx="1873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581" name="WordArt 13"/>
          <p:cNvSpPr>
            <a:spLocks noChangeArrowheads="1" noChangeShapeType="1" noTextEdit="1"/>
          </p:cNvSpPr>
          <p:nvPr/>
        </p:nvSpPr>
        <p:spPr bwMode="auto">
          <a:xfrm>
            <a:off x="1908175" y="1989138"/>
            <a:ext cx="144463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*</a:t>
            </a:r>
          </a:p>
        </p:txBody>
      </p:sp>
      <p:sp>
        <p:nvSpPr>
          <p:cNvPr id="109582" name="WordArt 14"/>
          <p:cNvSpPr>
            <a:spLocks noChangeArrowheads="1" noChangeShapeType="1" noTextEdit="1"/>
          </p:cNvSpPr>
          <p:nvPr/>
        </p:nvSpPr>
        <p:spPr bwMode="auto">
          <a:xfrm>
            <a:off x="2411413" y="2492375"/>
            <a:ext cx="1460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*</a:t>
            </a:r>
          </a:p>
        </p:txBody>
      </p:sp>
      <p:sp>
        <p:nvSpPr>
          <p:cNvPr id="109583" name="WordArt 15"/>
          <p:cNvSpPr>
            <a:spLocks noChangeArrowheads="1" noChangeShapeType="1" noTextEdit="1"/>
          </p:cNvSpPr>
          <p:nvPr/>
        </p:nvSpPr>
        <p:spPr bwMode="auto">
          <a:xfrm>
            <a:off x="6372225" y="2492375"/>
            <a:ext cx="14605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*</a:t>
            </a:r>
          </a:p>
        </p:txBody>
      </p:sp>
      <p:sp>
        <p:nvSpPr>
          <p:cNvPr id="109584" name="WordArt 16"/>
          <p:cNvSpPr>
            <a:spLocks noChangeArrowheads="1" noChangeShapeType="1" noTextEdit="1"/>
          </p:cNvSpPr>
          <p:nvPr/>
        </p:nvSpPr>
        <p:spPr bwMode="auto">
          <a:xfrm>
            <a:off x="5867400" y="3357563"/>
            <a:ext cx="14446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Arial"/>
                <a:cs typeface="Arial"/>
              </a:rPr>
              <a:t>*</a:t>
            </a:r>
          </a:p>
        </p:txBody>
      </p:sp>
      <p:sp>
        <p:nvSpPr>
          <p:cNvPr id="109585" name="WordArt 17"/>
          <p:cNvSpPr>
            <a:spLocks noChangeArrowheads="1" noChangeShapeType="1" noTextEdit="1"/>
          </p:cNvSpPr>
          <p:nvPr/>
        </p:nvSpPr>
        <p:spPr bwMode="auto">
          <a:xfrm>
            <a:off x="5003800" y="3357563"/>
            <a:ext cx="1460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*</a:t>
            </a:r>
          </a:p>
        </p:txBody>
      </p:sp>
      <p:sp>
        <p:nvSpPr>
          <p:cNvPr id="109586" name="WordArt 18"/>
          <p:cNvSpPr>
            <a:spLocks noChangeArrowheads="1" noChangeShapeType="1" noTextEdit="1"/>
          </p:cNvSpPr>
          <p:nvPr/>
        </p:nvSpPr>
        <p:spPr bwMode="auto">
          <a:xfrm>
            <a:off x="2051050" y="2997200"/>
            <a:ext cx="14605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*</a:t>
            </a:r>
          </a:p>
        </p:txBody>
      </p:sp>
      <p:sp>
        <p:nvSpPr>
          <p:cNvPr id="109587" name="WordArt 19"/>
          <p:cNvSpPr>
            <a:spLocks noChangeArrowheads="1" noChangeShapeType="1" noTextEdit="1"/>
          </p:cNvSpPr>
          <p:nvPr/>
        </p:nvSpPr>
        <p:spPr bwMode="auto">
          <a:xfrm>
            <a:off x="5364163" y="2852738"/>
            <a:ext cx="1460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*</a:t>
            </a:r>
          </a:p>
        </p:txBody>
      </p:sp>
      <p:sp>
        <p:nvSpPr>
          <p:cNvPr id="109588" name="WordArt 20"/>
          <p:cNvSpPr>
            <a:spLocks noChangeArrowheads="1" noChangeShapeType="1" noTextEdit="1"/>
          </p:cNvSpPr>
          <p:nvPr/>
        </p:nvSpPr>
        <p:spPr bwMode="auto">
          <a:xfrm>
            <a:off x="1835150" y="1916113"/>
            <a:ext cx="1809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3</a:t>
            </a:r>
          </a:p>
        </p:txBody>
      </p:sp>
      <p:sp>
        <p:nvSpPr>
          <p:cNvPr id="109590" name="WordArt 22"/>
          <p:cNvSpPr>
            <a:spLocks noChangeArrowheads="1" noChangeShapeType="1" noTextEdit="1"/>
          </p:cNvSpPr>
          <p:nvPr/>
        </p:nvSpPr>
        <p:spPr bwMode="auto">
          <a:xfrm>
            <a:off x="6372225" y="2420938"/>
            <a:ext cx="1809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3</a:t>
            </a:r>
          </a:p>
        </p:txBody>
      </p:sp>
      <p:sp>
        <p:nvSpPr>
          <p:cNvPr id="109591" name="WordArt 23"/>
          <p:cNvSpPr>
            <a:spLocks noChangeArrowheads="1" noChangeShapeType="1" noTextEdit="1"/>
          </p:cNvSpPr>
          <p:nvPr/>
        </p:nvSpPr>
        <p:spPr bwMode="auto">
          <a:xfrm>
            <a:off x="2484438" y="2492375"/>
            <a:ext cx="1809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</a:t>
            </a:r>
          </a:p>
        </p:txBody>
      </p:sp>
      <p:sp>
        <p:nvSpPr>
          <p:cNvPr id="109592" name="WordArt 24"/>
          <p:cNvSpPr>
            <a:spLocks noChangeArrowheads="1" noChangeShapeType="1" noTextEdit="1"/>
          </p:cNvSpPr>
          <p:nvPr/>
        </p:nvSpPr>
        <p:spPr bwMode="auto">
          <a:xfrm>
            <a:off x="5364163" y="2781300"/>
            <a:ext cx="1619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0</a:t>
            </a:r>
          </a:p>
        </p:txBody>
      </p:sp>
      <p:sp>
        <p:nvSpPr>
          <p:cNvPr id="109593" name="WordArt 25"/>
          <p:cNvSpPr>
            <a:spLocks noChangeArrowheads="1" noChangeShapeType="1" noTextEdit="1"/>
          </p:cNvSpPr>
          <p:nvPr/>
        </p:nvSpPr>
        <p:spPr bwMode="auto">
          <a:xfrm>
            <a:off x="5867400" y="3357563"/>
            <a:ext cx="1809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  <p:sp>
        <p:nvSpPr>
          <p:cNvPr id="109594" name="WordArt 26"/>
          <p:cNvSpPr>
            <a:spLocks noChangeArrowheads="1" noChangeShapeType="1" noTextEdit="1"/>
          </p:cNvSpPr>
          <p:nvPr/>
        </p:nvSpPr>
        <p:spPr bwMode="auto">
          <a:xfrm>
            <a:off x="2051050" y="2924175"/>
            <a:ext cx="1809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</a:t>
            </a:r>
          </a:p>
        </p:txBody>
      </p:sp>
      <p:sp>
        <p:nvSpPr>
          <p:cNvPr id="109595" name="WordArt 27"/>
          <p:cNvSpPr>
            <a:spLocks noChangeArrowheads="1" noChangeShapeType="1" noTextEdit="1"/>
          </p:cNvSpPr>
          <p:nvPr/>
        </p:nvSpPr>
        <p:spPr bwMode="auto">
          <a:xfrm>
            <a:off x="5003800" y="3284538"/>
            <a:ext cx="1809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3</a:t>
            </a:r>
          </a:p>
        </p:txBody>
      </p:sp>
      <p:sp>
        <p:nvSpPr>
          <p:cNvPr id="109597" name="WordArt 29"/>
          <p:cNvSpPr>
            <a:spLocks noChangeArrowheads="1" noChangeShapeType="1" noTextEdit="1"/>
          </p:cNvSpPr>
          <p:nvPr/>
        </p:nvSpPr>
        <p:spPr bwMode="auto">
          <a:xfrm>
            <a:off x="7164388" y="3357563"/>
            <a:ext cx="36195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Arial Black"/>
              </a:rPr>
              <a:t>33</a:t>
            </a:r>
          </a:p>
        </p:txBody>
      </p:sp>
      <p:sp>
        <p:nvSpPr>
          <p:cNvPr id="109598" name="WordArt 30"/>
          <p:cNvSpPr>
            <a:spLocks noChangeArrowheads="1" noChangeShapeType="1" noTextEdit="1"/>
          </p:cNvSpPr>
          <p:nvPr/>
        </p:nvSpPr>
        <p:spPr bwMode="auto">
          <a:xfrm>
            <a:off x="3276600" y="2924175"/>
            <a:ext cx="1809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Arial Black"/>
              </a:rPr>
              <a:t>8</a:t>
            </a:r>
          </a:p>
        </p:txBody>
      </p:sp>
      <p:graphicFrame>
        <p:nvGraphicFramePr>
          <p:cNvPr id="109599" name="Object 31"/>
          <p:cNvGraphicFramePr>
            <a:graphicFrameLocks noChangeAspect="1"/>
          </p:cNvGraphicFramePr>
          <p:nvPr/>
        </p:nvGraphicFramePr>
        <p:xfrm>
          <a:off x="2700338" y="3028950"/>
          <a:ext cx="576262" cy="385763"/>
        </p:xfrm>
        <a:graphic>
          <a:graphicData uri="http://schemas.openxmlformats.org/presentationml/2006/ole">
            <p:oleObj spid="_x0000_s2050" name="Формула" r:id="rId4" imgW="126720" imgH="126720" progId="Equation.3">
              <p:embed/>
            </p:oleObj>
          </a:graphicData>
        </a:graphic>
      </p:graphicFrame>
      <p:graphicFrame>
        <p:nvGraphicFramePr>
          <p:cNvPr id="109617" name="Object 49"/>
          <p:cNvGraphicFramePr>
            <a:graphicFrameLocks noChangeAspect="1"/>
          </p:cNvGraphicFramePr>
          <p:nvPr/>
        </p:nvGraphicFramePr>
        <p:xfrm>
          <a:off x="6588125" y="3395663"/>
          <a:ext cx="576263" cy="384175"/>
        </p:xfrm>
        <a:graphic>
          <a:graphicData uri="http://schemas.openxmlformats.org/presentationml/2006/ole">
            <p:oleObj spid="_x0000_s2051" name="Формула" r:id="rId5" imgW="126720" imgH="1267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09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1" grpId="0" animBg="1"/>
      <p:bldP spid="109582" grpId="0" animBg="1"/>
      <p:bldP spid="109583" grpId="0" animBg="1"/>
      <p:bldP spid="109584" grpId="0" animBg="1"/>
      <p:bldP spid="109585" grpId="0" animBg="1"/>
      <p:bldP spid="109586" grpId="0" animBg="1"/>
      <p:bldP spid="109587" grpId="0" animBg="1"/>
      <p:bldP spid="109588" grpId="0" animBg="1"/>
      <p:bldP spid="109590" grpId="0" animBg="1"/>
      <p:bldP spid="109591" grpId="0" animBg="1"/>
      <p:bldP spid="109592" grpId="0" animBg="1"/>
      <p:bldP spid="109593" grpId="0" animBg="1"/>
      <p:bldP spid="109594" grpId="0" animBg="1"/>
      <p:bldP spid="109595" grpId="0" animBg="1"/>
      <p:bldP spid="109597" grpId="0" animBg="1"/>
      <p:bldP spid="1095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mtClean="0">
              <a:solidFill>
                <a:srgbClr val="FFFF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mtClean="0">
              <a:solidFill>
                <a:srgbClr val="FFFF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FF00"/>
                </a:solidFill>
              </a:rPr>
              <a:t>Лиса всех поблагодарила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FF00"/>
                </a:solidFill>
              </a:rPr>
              <a:t>И в самолет пригласила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smtClean="0">
                <a:solidFill>
                  <a:srgbClr val="FFFF00"/>
                </a:solidFill>
                <a:latin typeface="Monotype Corsiva" pitchFamily="66" charset="0"/>
              </a:rPr>
              <a:t>Самостоятельная работа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400" b="1" smtClean="0">
              <a:solidFill>
                <a:srgbClr val="FFFF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mtClean="0">
              <a:solidFill>
                <a:srgbClr val="FFFF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24581" name="WordArt 5" descr="Букет"/>
          <p:cNvSpPr>
            <a:spLocks noChangeArrowheads="1" noChangeShapeType="1" noTextEdit="1"/>
          </p:cNvSpPr>
          <p:nvPr/>
        </p:nvSpPr>
        <p:spPr bwMode="auto">
          <a:xfrm>
            <a:off x="1331913" y="692150"/>
            <a:ext cx="6480175" cy="10080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ИТОГ  УРОКА</a:t>
            </a:r>
          </a:p>
        </p:txBody>
      </p:sp>
      <p:pic>
        <p:nvPicPr>
          <p:cNvPr id="24583" name="Picture 7" descr="j029323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825" y="3933825"/>
            <a:ext cx="3652838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аним7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325" y="2486025"/>
            <a:ext cx="1538288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  <a:latin typeface="Comic Sans MS" pitchFamily="66" charset="0"/>
              </a:rPr>
              <a:t>проверка</a:t>
            </a:r>
          </a:p>
        </p:txBody>
      </p:sp>
      <p:sp>
        <p:nvSpPr>
          <p:cNvPr id="30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8642350" cy="525621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chemeClr val="accent2"/>
                </a:solidFill>
              </a:rPr>
              <a:t>Вариант 1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1800" b="1" smtClean="0">
                <a:solidFill>
                  <a:schemeClr val="accent2"/>
                </a:solidFill>
              </a:rPr>
              <a:t>1. 22,8 + 3,2 =26( км/ч)</a:t>
            </a:r>
            <a:r>
              <a:rPr lang="ru-RU" b="1" smtClean="0">
                <a:solidFill>
                  <a:schemeClr val="accent2"/>
                </a:solidFill>
              </a:rPr>
              <a:t> </a:t>
            </a:r>
            <a:r>
              <a:rPr lang="ru-RU" sz="2000" b="1" smtClean="0">
                <a:solidFill>
                  <a:schemeClr val="accent2"/>
                </a:solidFill>
              </a:rPr>
              <a:t>скорость катера по течению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chemeClr val="accent2"/>
                </a:solidFill>
              </a:rPr>
              <a:t>    22,8 – 3,2 = 19,6 ( км/ч )  скорость катера против течения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339933"/>
                </a:solidFill>
              </a:rPr>
              <a:t>2.     17,813        17,8           491,523            500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800080"/>
                </a:solidFill>
              </a:rPr>
              <a:t> 3.    5 кг 685 г = 5,685 кг                         34 г   = 0,034  кг                            7 г  = 0,007 кг                                      285 г = 0,285 кг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663300"/>
                </a:solidFill>
                <a:latin typeface="Arial Black" pitchFamily="34" charset="0"/>
              </a:rPr>
              <a:t>Вариант  2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rgbClr val="663300"/>
                </a:solidFill>
                <a:latin typeface="Arial Black" pitchFamily="34" charset="0"/>
              </a:rPr>
              <a:t>18,25 + 2,8 = 21,05 ( км/ч)  собственная  скорость лодки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663300"/>
                </a:solidFill>
                <a:latin typeface="Arial Black" pitchFamily="34" charset="0"/>
              </a:rPr>
              <a:t>         21,05 + 2,8 = 23,85 ( км/ч)  скорость лодки по течению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2"/>
            </a:pPr>
            <a:r>
              <a:rPr lang="ru-RU" sz="2000" smtClean="0">
                <a:solidFill>
                  <a:srgbClr val="008000"/>
                </a:solidFill>
                <a:latin typeface="Arial Black" pitchFamily="34" charset="0"/>
              </a:rPr>
              <a:t>154,73      150               268,345        268,35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3"/>
            </a:pPr>
            <a:r>
              <a:rPr lang="ru-RU" sz="2000" smtClean="0">
                <a:solidFill>
                  <a:srgbClr val="800080"/>
                </a:solidFill>
                <a:latin typeface="Arial Black" pitchFamily="34" charset="0"/>
              </a:rPr>
              <a:t>10 км 655 м = 10,655 км               44 м = 0, 044 км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800080"/>
                </a:solidFill>
                <a:latin typeface="Arial Black" pitchFamily="34" charset="0"/>
              </a:rPr>
              <a:t>                   395 м = 0,395 км                   1 м = 0,001 км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1908175" y="5013325"/>
          <a:ext cx="431800" cy="409575"/>
        </p:xfrm>
        <a:graphic>
          <a:graphicData uri="http://schemas.openxmlformats.org/presentationml/2006/ole">
            <p:oleObj spid="_x0000_s3074" name="Формула" r:id="rId3" imgW="126720" imgH="126720" progId="Equation.3">
              <p:embed/>
            </p:oleObj>
          </a:graphicData>
        </a:graphic>
      </p:graphicFrame>
      <p:graphicFrame>
        <p:nvGraphicFramePr>
          <p:cNvPr id="3075" name="Object 15"/>
          <p:cNvGraphicFramePr>
            <a:graphicFrameLocks noChangeAspect="1"/>
          </p:cNvGraphicFramePr>
          <p:nvPr/>
        </p:nvGraphicFramePr>
        <p:xfrm>
          <a:off x="4500563" y="2420938"/>
          <a:ext cx="792162" cy="431800"/>
        </p:xfrm>
        <a:graphic>
          <a:graphicData uri="http://schemas.openxmlformats.org/presentationml/2006/ole">
            <p:oleObj spid="_x0000_s3075" name="Формула" r:id="rId4" imgW="126720" imgH="126720" progId="Equation.3">
              <p:embed/>
            </p:oleObj>
          </a:graphicData>
        </a:graphic>
      </p:graphicFrame>
      <p:graphicFrame>
        <p:nvGraphicFramePr>
          <p:cNvPr id="3076" name="Object 19"/>
          <p:cNvGraphicFramePr>
            <a:graphicFrameLocks noChangeAspect="1"/>
          </p:cNvGraphicFramePr>
          <p:nvPr/>
        </p:nvGraphicFramePr>
        <p:xfrm>
          <a:off x="1692275" y="2492375"/>
          <a:ext cx="792163" cy="404813"/>
        </p:xfrm>
        <a:graphic>
          <a:graphicData uri="http://schemas.openxmlformats.org/presentationml/2006/ole">
            <p:oleObj spid="_x0000_s3076" name="Формула" r:id="rId5" imgW="126720" imgH="126720" progId="Equation.3">
              <p:embed/>
            </p:oleObj>
          </a:graphicData>
        </a:graphic>
      </p:graphicFrame>
      <p:graphicFrame>
        <p:nvGraphicFramePr>
          <p:cNvPr id="3077" name="Object 30"/>
          <p:cNvGraphicFramePr>
            <a:graphicFrameLocks noChangeAspect="1"/>
          </p:cNvGraphicFramePr>
          <p:nvPr>
            <p:ph sz="half" idx="2"/>
          </p:nvPr>
        </p:nvGraphicFramePr>
        <p:xfrm>
          <a:off x="5364163" y="5013325"/>
          <a:ext cx="403225" cy="403225"/>
        </p:xfrm>
        <a:graphic>
          <a:graphicData uri="http://schemas.openxmlformats.org/presentationml/2006/ole">
            <p:oleObj spid="_x0000_s3077" name="Формула" r:id="rId6" imgW="126720" imgH="1267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3.infourok.ru/uploads/ex/0b90/0004b2f7-bd338e31/img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Волк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23850" y="3716338"/>
            <a:ext cx="2162175" cy="2881312"/>
          </a:xfrm>
        </p:spPr>
      </p:pic>
      <p:pic>
        <p:nvPicPr>
          <p:cNvPr id="25605" name="Picture 5" descr="Заяц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8613" y="333375"/>
            <a:ext cx="18224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Колобок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575" y="4005263"/>
            <a:ext cx="2376488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WordArt 9"/>
          <p:cNvSpPr>
            <a:spLocks noChangeArrowheads="1" noChangeShapeType="1" noTextEdit="1"/>
          </p:cNvSpPr>
          <p:nvPr/>
        </p:nvSpPr>
        <p:spPr bwMode="auto">
          <a:xfrm>
            <a:off x="2268538" y="836613"/>
            <a:ext cx="4032250" cy="2952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9032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18900000" scaled="1"/>
                </a:gradFill>
                <a:latin typeface="Impact"/>
              </a:rPr>
              <a:t>ЖЕЛАЕМ        НА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18900000" scaled="1"/>
                </a:gradFill>
                <a:latin typeface="Impact"/>
              </a:rPr>
              <a:t>КОНТРОЛЬНОЙ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18900000" scaled="1"/>
                </a:gradFill>
                <a:latin typeface="Impact"/>
              </a:rPr>
              <a:t>РАБОТЕ</a:t>
            </a:r>
          </a:p>
        </p:txBody>
      </p:sp>
      <p:sp>
        <p:nvSpPr>
          <p:cNvPr id="25610" name="WordArt 10"/>
          <p:cNvSpPr>
            <a:spLocks noChangeArrowheads="1" noChangeShapeType="1" noTextEdit="1"/>
          </p:cNvSpPr>
          <p:nvPr/>
        </p:nvSpPr>
        <p:spPr bwMode="auto">
          <a:xfrm>
            <a:off x="4572000" y="981075"/>
            <a:ext cx="79216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4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40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7618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5</a:t>
            </a:r>
          </a:p>
        </p:txBody>
      </p:sp>
      <p:pic>
        <p:nvPicPr>
          <p:cNvPr id="25611" name="Picture 11" descr="Медведь новый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6200" y="333375"/>
            <a:ext cx="24193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 descr="Лиса новая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73825" y="3716338"/>
            <a:ext cx="236220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AutoShape 1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92825"/>
            <a:ext cx="576263" cy="549275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5616" name="18 Поль Мориа - В мире животных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7406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6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56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3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256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6"/>
                </p:tgtEl>
              </p:cMediaNode>
            </p:audio>
          </p:childTnLst>
        </p:cTn>
      </p:par>
    </p:tnLst>
    <p:bldLst>
      <p:bldP spid="25604" grpId="0" build="p"/>
      <p:bldP spid="25609" grpId="0" animBg="1"/>
      <p:bldP spid="256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33CC33"/>
            </a:gs>
            <a:gs pos="100000">
              <a:srgbClr val="00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FF00"/>
                </a:solidFill>
              </a:rPr>
              <a:t>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17421" name="WordArt 13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7127875" cy="18002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50000">
                      <a:srgbClr val="0000FF"/>
                    </a:gs>
                    <a:gs pos="100000">
                      <a:srgbClr val="00CCFF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урок - путешествие в сказку</a:t>
            </a:r>
          </a:p>
        </p:txBody>
      </p:sp>
      <p:sp>
        <p:nvSpPr>
          <p:cNvPr id="17425" name="WordArt 17"/>
          <p:cNvSpPr>
            <a:spLocks noChangeArrowheads="1" noChangeShapeType="1" noTextEdit="1"/>
          </p:cNvSpPr>
          <p:nvPr/>
        </p:nvSpPr>
        <p:spPr bwMode="auto">
          <a:xfrm>
            <a:off x="468313" y="2205038"/>
            <a:ext cx="437197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Математика и сказки...</a:t>
            </a:r>
          </a:p>
          <a:p>
            <a:pPr algn="ctr"/>
            <a:r>
              <a:rPr lang="ru-RU" sz="2000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Ну и чудеса! </a:t>
            </a:r>
          </a:p>
          <a:p>
            <a:pPr algn="ctr"/>
            <a:r>
              <a:rPr lang="ru-RU" sz="2000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Только вы не удивляйтесь,</a:t>
            </a:r>
          </a:p>
          <a:p>
            <a:pPr algn="ctr"/>
            <a:r>
              <a:rPr lang="ru-RU" sz="2000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Но она везде нужна-Математика.</a:t>
            </a:r>
          </a:p>
          <a:p>
            <a:pPr algn="ctr"/>
            <a:r>
              <a:rPr lang="ru-RU" sz="2000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Даже сказочным героям</a:t>
            </a:r>
          </a:p>
        </p:txBody>
      </p:sp>
      <p:sp>
        <p:nvSpPr>
          <p:cNvPr id="17426" name="WordArt 18"/>
          <p:cNvSpPr>
            <a:spLocks noChangeArrowheads="1" noChangeShapeType="1" noTextEdit="1"/>
          </p:cNvSpPr>
          <p:nvPr/>
        </p:nvSpPr>
        <p:spPr bwMode="auto">
          <a:xfrm>
            <a:off x="755650" y="3860800"/>
            <a:ext cx="3305175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F0076"/>
                    </a:gs>
                    <a:gs pos="100000">
                      <a:srgbClr val="6600FF"/>
                    </a:gs>
                  </a:gsLst>
                  <a:lin ang="5400000" scaled="1"/>
                </a:gradFill>
                <a:latin typeface="Century Gothic"/>
              </a:rPr>
              <a:t>Всем приходится считать,</a:t>
            </a:r>
          </a:p>
          <a:p>
            <a:pPr algn="ctr"/>
            <a:r>
              <a:rPr lang="ru-RU" sz="2000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F0076"/>
                    </a:gs>
                    <a:gs pos="100000">
                      <a:srgbClr val="6600FF"/>
                    </a:gs>
                  </a:gsLst>
                  <a:lin ang="5400000" scaled="1"/>
                </a:gradFill>
                <a:latin typeface="Century Gothic"/>
              </a:rPr>
              <a:t>А мы сегодня будем </a:t>
            </a:r>
          </a:p>
          <a:p>
            <a:pPr algn="ctr"/>
            <a:r>
              <a:rPr lang="ru-RU" sz="2000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F0076"/>
                    </a:gs>
                    <a:gs pos="100000">
                      <a:srgbClr val="6600FF"/>
                    </a:gs>
                  </a:gsLst>
                  <a:lin ang="5400000" scaled="1"/>
                </a:gradFill>
                <a:latin typeface="Century Gothic"/>
              </a:rPr>
              <a:t>Со сказочным сюжетом</a:t>
            </a:r>
          </a:p>
          <a:p>
            <a:pPr algn="ctr"/>
            <a:r>
              <a:rPr lang="ru-RU" sz="2000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F0076"/>
                    </a:gs>
                    <a:gs pos="100000">
                      <a:srgbClr val="6600FF"/>
                    </a:gs>
                  </a:gsLst>
                  <a:lin ang="5400000" scaled="1"/>
                </a:gradFill>
                <a:latin typeface="Century Gothic"/>
              </a:rPr>
              <a:t>Задачи все решать.</a:t>
            </a:r>
          </a:p>
        </p:txBody>
      </p:sp>
      <p:pic>
        <p:nvPicPr>
          <p:cNvPr id="17438" name="Picture 30" descr="Scan100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64163" y="2781300"/>
            <a:ext cx="3328987" cy="3705225"/>
          </a:xfrm>
        </p:spPr>
      </p:pic>
      <p:pic>
        <p:nvPicPr>
          <p:cNvPr id="17442" name="05 Эннио Морриконе - Из к-ф Профессионал (2)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74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74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42"/>
                </p:tgtEl>
              </p:cMediaNode>
            </p:audio>
          </p:childTnLst>
        </p:cTn>
      </p:par>
    </p:tnLst>
    <p:bldLst>
      <p:bldP spid="17411" grpId="0" build="p"/>
      <p:bldP spid="17421" grpId="0" animBg="1"/>
      <p:bldP spid="17425" grpId="0" animBg="1"/>
      <p:bldP spid="17426" grpId="0" animBg="1"/>
      <p:bldP spid="1743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59039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rgbClr val="FFFF00"/>
                </a:solidFill>
              </a:rPr>
              <a:t>В математику тропинки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rgbClr val="FFFF00"/>
                </a:solidFill>
              </a:rPr>
              <a:t>Одолейте без запинки</a:t>
            </a:r>
          </a:p>
        </p:txBody>
      </p:sp>
      <p:pic>
        <p:nvPicPr>
          <p:cNvPr id="8197" name="Picture 5" descr="Заяц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1916113"/>
            <a:ext cx="10223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Вол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50" y="1844675"/>
            <a:ext cx="12414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новая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5825" y="4797425"/>
            <a:ext cx="1223963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Колобок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650" y="4608513"/>
            <a:ext cx="1728788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04" name="AutoShape 12"/>
          <p:cNvCxnSpPr>
            <a:cxnSpLocks noChangeShapeType="1"/>
          </p:cNvCxnSpPr>
          <p:nvPr/>
        </p:nvCxnSpPr>
        <p:spPr bwMode="auto">
          <a:xfrm>
            <a:off x="2484438" y="5430838"/>
            <a:ext cx="5364162" cy="685800"/>
          </a:xfrm>
          <a:prstGeom prst="curvedConnector4">
            <a:avLst>
              <a:gd name="adj1" fmla="val 44273"/>
              <a:gd name="adj2" fmla="val 133102"/>
            </a:avLst>
          </a:prstGeom>
          <a:noFill/>
          <a:ln w="190500">
            <a:solidFill>
              <a:srgbClr val="FFCC99"/>
            </a:solidFill>
            <a:round/>
            <a:headEnd/>
            <a:tailEnd/>
          </a:ln>
        </p:spPr>
      </p:cxnSp>
      <p:cxnSp>
        <p:nvCxnSpPr>
          <p:cNvPr id="8205" name="AutoShape 13"/>
          <p:cNvCxnSpPr>
            <a:cxnSpLocks noChangeShapeType="1"/>
          </p:cNvCxnSpPr>
          <p:nvPr/>
        </p:nvCxnSpPr>
        <p:spPr bwMode="auto">
          <a:xfrm flipV="1">
            <a:off x="2484438" y="3502025"/>
            <a:ext cx="5372100" cy="1928813"/>
          </a:xfrm>
          <a:prstGeom prst="curvedConnector2">
            <a:avLst/>
          </a:prstGeom>
          <a:noFill/>
          <a:ln w="190500">
            <a:solidFill>
              <a:srgbClr val="FF9933"/>
            </a:solidFill>
            <a:round/>
            <a:headEnd/>
            <a:tailEnd/>
          </a:ln>
        </p:spPr>
      </p:cxnSp>
      <p:cxnSp>
        <p:nvCxnSpPr>
          <p:cNvPr id="8206" name="AutoShape 14"/>
          <p:cNvCxnSpPr>
            <a:cxnSpLocks noChangeShapeType="1"/>
          </p:cNvCxnSpPr>
          <p:nvPr/>
        </p:nvCxnSpPr>
        <p:spPr bwMode="auto">
          <a:xfrm rot="-5400000">
            <a:off x="2545556" y="2575720"/>
            <a:ext cx="1108075" cy="2957512"/>
          </a:xfrm>
          <a:prstGeom prst="curvedConnector3">
            <a:avLst>
              <a:gd name="adj1" fmla="val 32949"/>
            </a:avLst>
          </a:prstGeom>
          <a:noFill/>
          <a:ln w="190500">
            <a:solidFill>
              <a:srgbClr val="FFCC00"/>
            </a:solidFill>
            <a:round/>
            <a:headEnd/>
            <a:tailEnd/>
          </a:ln>
        </p:spPr>
      </p:cxnSp>
      <p:cxnSp>
        <p:nvCxnSpPr>
          <p:cNvPr id="8208" name="AutoShape 16"/>
          <p:cNvCxnSpPr>
            <a:cxnSpLocks noChangeShapeType="1"/>
          </p:cNvCxnSpPr>
          <p:nvPr/>
        </p:nvCxnSpPr>
        <p:spPr bwMode="auto">
          <a:xfrm rot="5400000" flipH="1">
            <a:off x="836613" y="3824288"/>
            <a:ext cx="1108075" cy="460375"/>
          </a:xfrm>
          <a:prstGeom prst="curvedConnector3">
            <a:avLst>
              <a:gd name="adj1" fmla="val 50000"/>
            </a:avLst>
          </a:prstGeom>
          <a:noFill/>
          <a:ln w="190500">
            <a:solidFill>
              <a:srgbClr val="FFFF99"/>
            </a:solidFill>
            <a:round/>
            <a:headEnd/>
            <a:tailEnd/>
          </a:ln>
        </p:spPr>
      </p:cxnSp>
      <p:sp>
        <p:nvSpPr>
          <p:cNvPr id="8209" name="WordArt 17">
            <a:hlinkClick r:id="rId6" action="ppaction://hlinksldjump" tooltip="На зарядку становись!"/>
          </p:cNvPr>
          <p:cNvSpPr>
            <a:spLocks noChangeArrowheads="1" noChangeShapeType="1" noTextEdit="1"/>
          </p:cNvSpPr>
          <p:nvPr/>
        </p:nvSpPr>
        <p:spPr bwMode="auto">
          <a:xfrm>
            <a:off x="3276600" y="3573463"/>
            <a:ext cx="26638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математическая </a:t>
            </a:r>
          </a:p>
          <a:p>
            <a:pPr algn="ctr"/>
            <a:r>
              <a:rPr lang="ru-RU" sz="2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разминка</a:t>
            </a:r>
          </a:p>
        </p:txBody>
      </p:sp>
      <p:sp>
        <p:nvSpPr>
          <p:cNvPr id="8210" name="WordArt 18">
            <a:hlinkClick r:id="rId7" action="ppaction://hlinksldjump" tooltip="Милости просим!"/>
          </p:cNvPr>
          <p:cNvSpPr>
            <a:spLocks noChangeArrowheads="1" noChangeShapeType="1" noTextEdit="1"/>
          </p:cNvSpPr>
          <p:nvPr/>
        </p:nvSpPr>
        <p:spPr bwMode="auto">
          <a:xfrm>
            <a:off x="7235825" y="3500438"/>
            <a:ext cx="12239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грибная </a:t>
            </a:r>
          </a:p>
          <a:p>
            <a:pPr algn="ctr"/>
            <a:r>
              <a:rPr lang="ru-RU" sz="2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поляна</a:t>
            </a:r>
          </a:p>
        </p:txBody>
      </p:sp>
      <p:sp>
        <p:nvSpPr>
          <p:cNvPr id="8211" name="WordArt 19">
            <a:hlinkClick r:id="rId8" action="ppaction://hlinksldjump" tooltip="Добро пожаловать!"/>
          </p:cNvPr>
          <p:cNvSpPr>
            <a:spLocks noChangeArrowheads="1" noChangeShapeType="1" noTextEdit="1"/>
          </p:cNvSpPr>
          <p:nvPr/>
        </p:nvSpPr>
        <p:spPr bwMode="auto">
          <a:xfrm>
            <a:off x="755650" y="3573463"/>
            <a:ext cx="9366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лесная </a:t>
            </a:r>
          </a:p>
          <a:p>
            <a:pPr algn="ctr"/>
            <a:r>
              <a:rPr lang="ru-RU" sz="2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почта</a:t>
            </a:r>
          </a:p>
        </p:txBody>
      </p:sp>
      <p:sp>
        <p:nvSpPr>
          <p:cNvPr id="8212" name="WordArt 20">
            <a:hlinkClick r:id="rId9" action="ppaction://hlinksldjump" tooltip="Рада Вас видеть!"/>
          </p:cNvPr>
          <p:cNvSpPr>
            <a:spLocks noChangeArrowheads="1" noChangeShapeType="1" noTextEdit="1"/>
          </p:cNvSpPr>
          <p:nvPr/>
        </p:nvSpPr>
        <p:spPr bwMode="auto">
          <a:xfrm>
            <a:off x="5867400" y="5876925"/>
            <a:ext cx="12954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лесной </a:t>
            </a:r>
          </a:p>
          <a:p>
            <a:pPr algn="ctr"/>
            <a:r>
              <a:rPr lang="ru-RU" sz="2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аэропорт</a:t>
            </a:r>
          </a:p>
        </p:txBody>
      </p:sp>
      <p:pic>
        <p:nvPicPr>
          <p:cNvPr id="8213" name="Picture 21" descr="Медведь новый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164388" y="1844675"/>
            <a:ext cx="1360487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209" grpId="0" animBg="1"/>
      <p:bldP spid="8210" grpId="0" animBg="1"/>
      <p:bldP spid="8211" grpId="0" animBg="1"/>
      <p:bldP spid="82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00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6840537" cy="1223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Математическая разминка</a:t>
            </a:r>
          </a:p>
        </p:txBody>
      </p:sp>
      <p:pic>
        <p:nvPicPr>
          <p:cNvPr id="54277" name="Picture 5" descr="Scan1003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19713" y="1628775"/>
            <a:ext cx="3824287" cy="5229225"/>
          </a:xfrm>
        </p:spPr>
      </p:pic>
      <p:pic>
        <p:nvPicPr>
          <p:cNvPr id="54279" name="Picture 7" descr="Scan100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3068638"/>
            <a:ext cx="4932363" cy="3789362"/>
          </a:xfrm>
        </p:spPr>
      </p:pic>
      <p:pic>
        <p:nvPicPr>
          <p:cNvPr id="54282" name="Picture 10" descr="999244dfdeec1ed357a312825850f963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827088" y="2924175"/>
            <a:ext cx="1152525" cy="1089025"/>
          </a:xfrm>
        </p:spPr>
      </p:pic>
      <p:pic>
        <p:nvPicPr>
          <p:cNvPr id="54285" name="Picture 13" descr="1b3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 rot="21284937" flipH="1">
            <a:off x="7740650" y="206375"/>
            <a:ext cx="1223963" cy="1141413"/>
          </a:xfrm>
        </p:spPr>
      </p:pic>
      <p:pic>
        <p:nvPicPr>
          <p:cNvPr id="54288" name="Picture 16" descr="1b3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850" y="1196975"/>
            <a:ext cx="15636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9" name="Picture 17" descr="999244dfdeec1ed357a312825850f96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4067175" y="4724400"/>
            <a:ext cx="11271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00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0000FF"/>
                </a:solidFill>
                <a:latin typeface="Comic Sans MS" pitchFamily="66" charset="0"/>
              </a:rPr>
              <a:t>Вычисли.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800080"/>
                </a:solidFill>
                <a:latin typeface="Impact" pitchFamily="34" charset="0"/>
              </a:rPr>
              <a:t>5,5 + 3,2 =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800080"/>
                </a:solidFill>
                <a:latin typeface="Impact" pitchFamily="34" charset="0"/>
              </a:rPr>
              <a:t>7 – 0,8 =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800080"/>
                </a:solidFill>
                <a:latin typeface="Impact" pitchFamily="34" charset="0"/>
              </a:rPr>
              <a:t>2,25 + 3,6 =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800080"/>
                </a:solidFill>
                <a:latin typeface="Impact" pitchFamily="34" charset="0"/>
              </a:rPr>
              <a:t>4,2 – 2,7 =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800080"/>
                </a:solidFill>
                <a:latin typeface="Impact" pitchFamily="34" charset="0"/>
              </a:rPr>
              <a:t>7,4 + 2,7 =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800080"/>
                </a:solidFill>
                <a:latin typeface="Impact" pitchFamily="34" charset="0"/>
              </a:rPr>
              <a:t>5,8 – 3,2 =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987675" y="1557338"/>
            <a:ext cx="5699125" cy="4568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  <a:latin typeface="Franklin Gothic Medium" pitchFamily="34" charset="0"/>
              </a:rPr>
              <a:t>8,7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  <a:latin typeface="Franklin Gothic Medium" pitchFamily="34" charset="0"/>
              </a:rPr>
              <a:t>6,2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  <a:latin typeface="Franklin Gothic Medium" pitchFamily="34" charset="0"/>
              </a:rPr>
              <a:t>5,85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  <a:latin typeface="Franklin Gothic Medium" pitchFamily="34" charset="0"/>
              </a:rPr>
              <a:t>1,5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  <a:latin typeface="Franklin Gothic Medium" pitchFamily="34" charset="0"/>
              </a:rPr>
              <a:t>10,1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  <a:latin typeface="Franklin Gothic Medium" pitchFamily="34" charset="0"/>
              </a:rPr>
              <a:t>2,6</a:t>
            </a:r>
          </a:p>
        </p:txBody>
      </p:sp>
      <p:sp>
        <p:nvSpPr>
          <p:cNvPr id="99352" name="plant"/>
          <p:cNvSpPr>
            <a:spLocks noEditPoints="1" noChangeArrowheads="1"/>
          </p:cNvSpPr>
          <p:nvPr/>
        </p:nvSpPr>
        <p:spPr bwMode="auto">
          <a:xfrm>
            <a:off x="7092950" y="4941888"/>
            <a:ext cx="1727200" cy="15843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99353" name="plant"/>
          <p:cNvSpPr>
            <a:spLocks noEditPoints="1" noChangeArrowheads="1"/>
          </p:cNvSpPr>
          <p:nvPr/>
        </p:nvSpPr>
        <p:spPr bwMode="auto">
          <a:xfrm>
            <a:off x="7164388" y="2708275"/>
            <a:ext cx="1727200" cy="15843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99354" name="plant"/>
          <p:cNvSpPr>
            <a:spLocks noEditPoints="1" noChangeArrowheads="1"/>
          </p:cNvSpPr>
          <p:nvPr/>
        </p:nvSpPr>
        <p:spPr bwMode="auto">
          <a:xfrm>
            <a:off x="4427538" y="5084763"/>
            <a:ext cx="1727200" cy="15843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99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99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9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9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9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9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99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9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9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99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9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9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9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99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FF66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00FF"/>
                </a:solidFill>
                <a:latin typeface="Courier New" pitchFamily="49" charset="0"/>
              </a:rPr>
              <a:t>Округлить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660033"/>
                </a:solidFill>
                <a:latin typeface="Bookman Old Style" pitchFamily="18" charset="0"/>
              </a:rPr>
              <a:t>до десятых   12,385</a:t>
            </a:r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660033"/>
                </a:solidFill>
                <a:latin typeface="Bookman Old Style" pitchFamily="18" charset="0"/>
              </a:rPr>
              <a:t>до целых       44,123</a:t>
            </a:r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660033"/>
                </a:solidFill>
                <a:latin typeface="Bookman Old Style" pitchFamily="18" charset="0"/>
              </a:rPr>
              <a:t>до сотых       10,145</a:t>
            </a:r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660033"/>
                </a:solidFill>
                <a:latin typeface="Bookman Old Style" pitchFamily="18" charset="0"/>
              </a:rPr>
              <a:t>до десятков   79,39</a:t>
            </a:r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009900"/>
                </a:solidFill>
                <a:latin typeface="Comic Sans MS" pitchFamily="66" charset="0"/>
              </a:rPr>
              <a:t>Какая  дробь  больше</a:t>
            </a:r>
          </a:p>
          <a:p>
            <a:pPr eaLnBrk="1" hangingPunct="1">
              <a:buFontTx/>
              <a:buNone/>
            </a:pPr>
            <a:endParaRPr lang="ru-RU" sz="240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p:oleObj spid="_x0000_s1026" name="Формула" r:id="rId3" imgW="114120" imgH="215640" progId="Equation.3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6086475" y="3938588"/>
          <a:ext cx="1158875" cy="2187575"/>
        </p:xfrm>
        <a:graphic>
          <a:graphicData uri="http://schemas.openxmlformats.org/presentationml/2006/ole">
            <p:oleObj spid="_x0000_s1027" name="Формула" r:id="rId4" imgW="114120" imgH="215640" progId="Equation.3">
              <p:embed/>
            </p:oleObj>
          </a:graphicData>
        </a:graphic>
      </p:graphicFrame>
      <p:graphicFrame>
        <p:nvGraphicFramePr>
          <p:cNvPr id="1028" name="Object 8"/>
          <p:cNvGraphicFramePr>
            <a:graphicFrameLocks noChangeAspect="1"/>
          </p:cNvGraphicFramePr>
          <p:nvPr/>
        </p:nvGraphicFramePr>
        <p:xfrm>
          <a:off x="827088" y="4508500"/>
          <a:ext cx="114300" cy="215900"/>
        </p:xfrm>
        <a:graphic>
          <a:graphicData uri="http://schemas.openxmlformats.org/presentationml/2006/ole">
            <p:oleObj spid="_x0000_s1028" name="Формула" r:id="rId5" imgW="114120" imgH="215640" progId="Equation.3">
              <p:embed/>
            </p:oleObj>
          </a:graphicData>
        </a:graphic>
      </p:graphicFrame>
      <p:graphicFrame>
        <p:nvGraphicFramePr>
          <p:cNvPr id="121867" name="Object 11"/>
          <p:cNvGraphicFramePr>
            <a:graphicFrameLocks noChangeAspect="1"/>
          </p:cNvGraphicFramePr>
          <p:nvPr/>
        </p:nvGraphicFramePr>
        <p:xfrm>
          <a:off x="3851275" y="2133600"/>
          <a:ext cx="288925" cy="288925"/>
        </p:xfrm>
        <a:graphic>
          <a:graphicData uri="http://schemas.openxmlformats.org/presentationml/2006/ole">
            <p:oleObj spid="_x0000_s1029" name="Формула" r:id="rId6" imgW="126720" imgH="126720" progId="Equation.3">
              <p:embed/>
            </p:oleObj>
          </a:graphicData>
        </a:graphic>
      </p:graphicFrame>
      <p:graphicFrame>
        <p:nvGraphicFramePr>
          <p:cNvPr id="121868" name="Object 12"/>
          <p:cNvGraphicFramePr>
            <a:graphicFrameLocks noChangeAspect="1"/>
          </p:cNvGraphicFramePr>
          <p:nvPr/>
        </p:nvGraphicFramePr>
        <p:xfrm>
          <a:off x="3851275" y="2565400"/>
          <a:ext cx="288925" cy="288925"/>
        </p:xfrm>
        <a:graphic>
          <a:graphicData uri="http://schemas.openxmlformats.org/presentationml/2006/ole">
            <p:oleObj spid="_x0000_s1030" name="Формула" r:id="rId7" imgW="126720" imgH="126720" progId="Equation.3">
              <p:embed/>
            </p:oleObj>
          </a:graphicData>
        </a:graphic>
      </p:graphicFrame>
      <p:graphicFrame>
        <p:nvGraphicFramePr>
          <p:cNvPr id="121869" name="Object 13"/>
          <p:cNvGraphicFramePr>
            <a:graphicFrameLocks noChangeAspect="1"/>
          </p:cNvGraphicFramePr>
          <p:nvPr/>
        </p:nvGraphicFramePr>
        <p:xfrm>
          <a:off x="3851275" y="2997200"/>
          <a:ext cx="287338" cy="287338"/>
        </p:xfrm>
        <a:graphic>
          <a:graphicData uri="http://schemas.openxmlformats.org/presentationml/2006/ole">
            <p:oleObj spid="_x0000_s1031" name="Формула" r:id="rId8" imgW="126720" imgH="126720" progId="Equation.3">
              <p:embed/>
            </p:oleObj>
          </a:graphicData>
        </a:graphic>
      </p:graphicFrame>
      <p:graphicFrame>
        <p:nvGraphicFramePr>
          <p:cNvPr id="121871" name="Object 15"/>
          <p:cNvGraphicFramePr>
            <a:graphicFrameLocks noChangeAspect="1"/>
          </p:cNvGraphicFramePr>
          <p:nvPr/>
        </p:nvGraphicFramePr>
        <p:xfrm>
          <a:off x="3851275" y="1700213"/>
          <a:ext cx="288925" cy="288925"/>
        </p:xfrm>
        <a:graphic>
          <a:graphicData uri="http://schemas.openxmlformats.org/presentationml/2006/ole">
            <p:oleObj spid="_x0000_s1032" name="Формула" r:id="rId9" imgW="126720" imgH="126720" progId="Equation.3">
              <p:embed/>
            </p:oleObj>
          </a:graphicData>
        </a:graphic>
      </p:graphicFrame>
      <p:sp>
        <p:nvSpPr>
          <p:cNvPr id="121872" name="WordArt 16"/>
          <p:cNvSpPr>
            <a:spLocks noChangeArrowheads="1" noChangeShapeType="1" noTextEdit="1"/>
          </p:cNvSpPr>
          <p:nvPr/>
        </p:nvSpPr>
        <p:spPr bwMode="auto">
          <a:xfrm>
            <a:off x="4716463" y="1700213"/>
            <a:ext cx="503237" cy="298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12,4</a:t>
            </a:r>
          </a:p>
        </p:txBody>
      </p:sp>
      <p:sp>
        <p:nvSpPr>
          <p:cNvPr id="121873" name="WordArt 17"/>
          <p:cNvSpPr>
            <a:spLocks noChangeArrowheads="1" noChangeShapeType="1" noTextEdit="1"/>
          </p:cNvSpPr>
          <p:nvPr/>
        </p:nvSpPr>
        <p:spPr bwMode="auto">
          <a:xfrm>
            <a:off x="4859338" y="2133600"/>
            <a:ext cx="360362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44</a:t>
            </a:r>
          </a:p>
        </p:txBody>
      </p:sp>
      <p:sp>
        <p:nvSpPr>
          <p:cNvPr id="121874" name="WordArt 18"/>
          <p:cNvSpPr>
            <a:spLocks noChangeArrowheads="1" noChangeShapeType="1" noTextEdit="1"/>
          </p:cNvSpPr>
          <p:nvPr/>
        </p:nvSpPr>
        <p:spPr bwMode="auto">
          <a:xfrm>
            <a:off x="4643438" y="2565400"/>
            <a:ext cx="720725" cy="328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10,15</a:t>
            </a:r>
          </a:p>
        </p:txBody>
      </p:sp>
      <p:sp>
        <p:nvSpPr>
          <p:cNvPr id="121875" name="WordArt 19"/>
          <p:cNvSpPr>
            <a:spLocks noChangeArrowheads="1" noChangeShapeType="1" noTextEdit="1"/>
          </p:cNvSpPr>
          <p:nvPr/>
        </p:nvSpPr>
        <p:spPr bwMode="auto">
          <a:xfrm>
            <a:off x="4859338" y="2997200"/>
            <a:ext cx="360362" cy="255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80</a:t>
            </a:r>
          </a:p>
        </p:txBody>
      </p:sp>
      <p:graphicFrame>
        <p:nvGraphicFramePr>
          <p:cNvPr id="1033" name="Object 20"/>
          <p:cNvGraphicFramePr>
            <a:graphicFrameLocks noChangeAspect="1"/>
          </p:cNvGraphicFramePr>
          <p:nvPr/>
        </p:nvGraphicFramePr>
        <p:xfrm>
          <a:off x="2700338" y="3933825"/>
          <a:ext cx="114300" cy="215900"/>
        </p:xfrm>
        <a:graphic>
          <a:graphicData uri="http://schemas.openxmlformats.org/presentationml/2006/ole">
            <p:oleObj spid="_x0000_s1033" name="Формула" r:id="rId10" imgW="114120" imgH="215640" progId="Equation.3">
              <p:embed/>
            </p:oleObj>
          </a:graphicData>
        </a:graphic>
      </p:graphicFrame>
      <p:pic>
        <p:nvPicPr>
          <p:cNvPr id="121877" name="Picture 21" descr="Колобок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156325" y="4016375"/>
            <a:ext cx="28035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8" name="WordArt 22"/>
          <p:cNvSpPr>
            <a:spLocks noChangeArrowheads="1" noChangeShapeType="1" noTextEdit="1"/>
          </p:cNvSpPr>
          <p:nvPr/>
        </p:nvSpPr>
        <p:spPr bwMode="auto">
          <a:xfrm>
            <a:off x="611188" y="3860800"/>
            <a:ext cx="6477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Arial"/>
                <a:cs typeface="Arial"/>
              </a:rPr>
              <a:t>7,391</a:t>
            </a:r>
          </a:p>
        </p:txBody>
      </p:sp>
      <p:sp>
        <p:nvSpPr>
          <p:cNvPr id="121879" name="WordArt 23"/>
          <p:cNvSpPr>
            <a:spLocks noChangeArrowheads="1" noChangeShapeType="1" noTextEdit="1"/>
          </p:cNvSpPr>
          <p:nvPr/>
        </p:nvSpPr>
        <p:spPr bwMode="auto">
          <a:xfrm>
            <a:off x="2627313" y="3860800"/>
            <a:ext cx="5048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Arial"/>
                <a:cs typeface="Arial"/>
              </a:rPr>
              <a:t>6,579</a:t>
            </a:r>
          </a:p>
        </p:txBody>
      </p:sp>
      <p:sp>
        <p:nvSpPr>
          <p:cNvPr id="121880" name="WordArt 24"/>
          <p:cNvSpPr>
            <a:spLocks noChangeArrowheads="1" noChangeShapeType="1" noTextEdit="1"/>
          </p:cNvSpPr>
          <p:nvPr/>
        </p:nvSpPr>
        <p:spPr bwMode="auto">
          <a:xfrm>
            <a:off x="684213" y="4508500"/>
            <a:ext cx="5048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Arial"/>
                <a:cs typeface="Arial"/>
              </a:rPr>
              <a:t>8,91</a:t>
            </a:r>
          </a:p>
        </p:txBody>
      </p:sp>
      <p:sp>
        <p:nvSpPr>
          <p:cNvPr id="121881" name="WordArt 25"/>
          <p:cNvSpPr>
            <a:spLocks noChangeArrowheads="1" noChangeShapeType="1" noTextEdit="1"/>
          </p:cNvSpPr>
          <p:nvPr/>
        </p:nvSpPr>
        <p:spPr bwMode="auto">
          <a:xfrm>
            <a:off x="2484438" y="4508500"/>
            <a:ext cx="6477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Arial"/>
                <a:cs typeface="Arial"/>
              </a:rPr>
              <a:t>8,459</a:t>
            </a:r>
          </a:p>
        </p:txBody>
      </p:sp>
      <p:sp>
        <p:nvSpPr>
          <p:cNvPr id="121882" name="WordArt 26"/>
          <p:cNvSpPr>
            <a:spLocks noChangeArrowheads="1" noChangeShapeType="1" noTextEdit="1"/>
          </p:cNvSpPr>
          <p:nvPr/>
        </p:nvSpPr>
        <p:spPr bwMode="auto">
          <a:xfrm>
            <a:off x="684213" y="5084763"/>
            <a:ext cx="3619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9,5</a:t>
            </a:r>
          </a:p>
        </p:txBody>
      </p:sp>
      <p:sp>
        <p:nvSpPr>
          <p:cNvPr id="121883" name="WordArt 27"/>
          <p:cNvSpPr>
            <a:spLocks noChangeArrowheads="1" noChangeShapeType="1" noTextEdit="1"/>
          </p:cNvSpPr>
          <p:nvPr/>
        </p:nvSpPr>
        <p:spPr bwMode="auto">
          <a:xfrm>
            <a:off x="2484438" y="5084763"/>
            <a:ext cx="6477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9,500</a:t>
            </a:r>
          </a:p>
        </p:txBody>
      </p:sp>
      <p:sp>
        <p:nvSpPr>
          <p:cNvPr id="121884" name="WordArt 28"/>
          <p:cNvSpPr>
            <a:spLocks noChangeArrowheads="1" noChangeShapeType="1" noTextEdit="1"/>
          </p:cNvSpPr>
          <p:nvPr/>
        </p:nvSpPr>
        <p:spPr bwMode="auto">
          <a:xfrm>
            <a:off x="684213" y="5734050"/>
            <a:ext cx="3619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4,15</a:t>
            </a:r>
          </a:p>
        </p:txBody>
      </p:sp>
      <p:sp>
        <p:nvSpPr>
          <p:cNvPr id="121885" name="WordArt 29"/>
          <p:cNvSpPr>
            <a:spLocks noChangeArrowheads="1" noChangeShapeType="1" noTextEdit="1"/>
          </p:cNvSpPr>
          <p:nvPr/>
        </p:nvSpPr>
        <p:spPr bwMode="auto">
          <a:xfrm>
            <a:off x="2555875" y="5661025"/>
            <a:ext cx="5048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Arial"/>
                <a:cs typeface="Arial"/>
              </a:rPr>
              <a:t>4,17</a:t>
            </a:r>
          </a:p>
        </p:txBody>
      </p:sp>
      <p:graphicFrame>
        <p:nvGraphicFramePr>
          <p:cNvPr id="1034" name="Rectangle 30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34" name="Формула" r:id="rId12" imgW="0" imgH="0" progId="Equation.3">
              <p:embed/>
            </p:oleObj>
          </a:graphicData>
        </a:graphic>
      </p:graphicFrame>
      <p:sp>
        <p:nvSpPr>
          <p:cNvPr id="121887" name="WordArt 31"/>
          <p:cNvSpPr>
            <a:spLocks noChangeArrowheads="1" noChangeShapeType="1" noTextEdit="1"/>
          </p:cNvSpPr>
          <p:nvPr/>
        </p:nvSpPr>
        <p:spPr bwMode="auto">
          <a:xfrm>
            <a:off x="1403350" y="5157788"/>
            <a:ext cx="360363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=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80"/>
                            </p:stCondLst>
                            <p:childTnLst>
                              <p:par>
                                <p:cTn id="8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10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10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2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2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2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2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2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12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12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72" grpId="0" animBg="1"/>
      <p:bldP spid="121873" grpId="0" animBg="1"/>
      <p:bldP spid="121874" grpId="0" animBg="1"/>
      <p:bldP spid="121875" grpId="0" animBg="1"/>
      <p:bldP spid="121878" grpId="0" animBg="1"/>
      <p:bldP spid="121878" grpId="1" animBg="1"/>
      <p:bldP spid="121879" grpId="0" animBg="1"/>
      <p:bldP spid="121880" grpId="0" animBg="1"/>
      <p:bldP spid="121880" grpId="1" animBg="1"/>
      <p:bldP spid="121881" grpId="0" animBg="1"/>
      <p:bldP spid="121882" grpId="0" animBg="1"/>
      <p:bldP spid="121883" grpId="0" animBg="1"/>
      <p:bldP spid="121884" grpId="0" animBg="1"/>
      <p:bldP spid="121885" grpId="0" animBg="1"/>
      <p:bldP spid="121885" grpId="1" animBg="1"/>
      <p:bldP spid="1218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50000">
              <a:srgbClr val="00CCFF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Scan1003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388" y="1557338"/>
            <a:ext cx="3738562" cy="5138737"/>
          </a:xfrm>
        </p:spPr>
      </p:pic>
      <p:pic>
        <p:nvPicPr>
          <p:cNvPr id="61447" name="Picture 7" descr="Колобо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372225" y="4221163"/>
            <a:ext cx="2587625" cy="2462212"/>
          </a:xfrm>
        </p:spPr>
      </p:pic>
      <p:pic>
        <p:nvPicPr>
          <p:cNvPr id="61464" name="Picture 24" descr="flowers27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067175" y="4365625"/>
            <a:ext cx="2160588" cy="2312988"/>
          </a:xfrm>
        </p:spPr>
      </p:pic>
      <p:sp>
        <p:nvSpPr>
          <p:cNvPr id="61450" name="WordArt 10"/>
          <p:cNvSpPr>
            <a:spLocks noChangeArrowheads="1" noChangeShapeType="1" noTextEdit="1"/>
          </p:cNvSpPr>
          <p:nvPr/>
        </p:nvSpPr>
        <p:spPr bwMode="auto">
          <a:xfrm>
            <a:off x="1835150" y="188913"/>
            <a:ext cx="5545138" cy="10080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Лесная почта</a:t>
            </a:r>
          </a:p>
        </p:txBody>
      </p:sp>
      <p:sp>
        <p:nvSpPr>
          <p:cNvPr id="61452" name="WordArt 12"/>
          <p:cNvSpPr>
            <a:spLocks noChangeArrowheads="1" noChangeShapeType="1" noTextEdit="1"/>
          </p:cNvSpPr>
          <p:nvPr/>
        </p:nvSpPr>
        <p:spPr bwMode="auto">
          <a:xfrm>
            <a:off x="4500563" y="2060575"/>
            <a:ext cx="421957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А вот герой сюжета - Волк.</a:t>
            </a:r>
          </a:p>
          <a:p>
            <a:pPr algn="ctr"/>
            <a:r>
              <a:rPr lang="ru-RU" sz="2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В лесной почте знает толк!</a:t>
            </a:r>
          </a:p>
        </p:txBody>
      </p:sp>
      <p:pic>
        <p:nvPicPr>
          <p:cNvPr id="12295" name="Picture 28" descr="003,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7092950" y="858838"/>
            <a:ext cx="1800225" cy="121126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 animBg="1"/>
      <p:bldP spid="614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Letter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 rot="-1422919">
            <a:off x="2484438" y="4508500"/>
            <a:ext cx="2266950" cy="11334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i="0">
                <a:cs typeface="+mn-cs"/>
                <a:hlinkClick r:id="rId2" action="ppaction://hlinksldjump" tooltip="Открой меня"/>
              </a:rPr>
              <a:t>Письмо </a:t>
            </a:r>
          </a:p>
          <a:p>
            <a:pPr algn="ctr">
              <a:defRPr/>
            </a:pPr>
            <a:r>
              <a:rPr lang="ru-RU" i="0">
                <a:cs typeface="+mn-cs"/>
                <a:hlinkClick r:id="rId2" action="ppaction://hlinksldjump" tooltip="Открой меня"/>
              </a:rPr>
              <a:t>     №1</a:t>
            </a:r>
            <a:r>
              <a:rPr lang="ru-RU" i="0">
                <a:solidFill>
                  <a:schemeClr val="tx1"/>
                </a:solidFill>
                <a:cs typeface="+mn-cs"/>
                <a:hlinkClick r:id="rId2" action="ppaction://hlinksldjump" tooltip="Открой меня"/>
              </a:rPr>
              <a:t> </a:t>
            </a:r>
            <a:endParaRPr lang="ru-RU" i="0">
              <a:solidFill>
                <a:schemeClr val="tx1"/>
              </a:solidFill>
              <a:cs typeface="+mn-cs"/>
            </a:endParaRP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0251" name="Picture 11" descr="Scan1003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697538" y="2133600"/>
            <a:ext cx="3268662" cy="4491038"/>
          </a:xfrm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331913" y="333375"/>
            <a:ext cx="6624637" cy="10810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ЛЕСНАЯ  ПОЧТА</a:t>
            </a:r>
          </a:p>
        </p:txBody>
      </p:sp>
      <p:sp>
        <p:nvSpPr>
          <p:cNvPr id="10246" name="Letter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 rot="1372590">
            <a:off x="2051050" y="1916113"/>
            <a:ext cx="2266950" cy="11334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i="0">
                <a:cs typeface="+mn-cs"/>
                <a:hlinkClick r:id="rId2" action="ppaction://hlinksldjump" tooltip="Открой меня"/>
              </a:rPr>
              <a:t>Письмо </a:t>
            </a:r>
          </a:p>
          <a:p>
            <a:pPr>
              <a:defRPr/>
            </a:pPr>
            <a:r>
              <a:rPr lang="ru-RU" i="0">
                <a:cs typeface="+mn-cs"/>
                <a:hlinkClick r:id="rId2" action="ppaction://hlinksldjump" tooltip="Открой меня"/>
              </a:rPr>
              <a:t>   №2</a:t>
            </a:r>
            <a:endParaRPr lang="ru-RU" i="0">
              <a:cs typeface="+mn-cs"/>
            </a:endParaRPr>
          </a:p>
        </p:txBody>
      </p:sp>
      <p:pic>
        <p:nvPicPr>
          <p:cNvPr id="10254" name="Picture 14" descr="butterfly5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919163" y="2781300"/>
            <a:ext cx="1295400" cy="1481138"/>
          </a:xfrm>
        </p:spPr>
      </p:pic>
      <p:pic>
        <p:nvPicPr>
          <p:cNvPr id="10257" name="Picture 17" descr="flowers15[1]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388" y="3933825"/>
            <a:ext cx="2195512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4" grpId="0" animBg="1"/>
      <p:bldP spid="10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Letter"/>
          <p:cNvSpPr>
            <a:spLocks noEditPoints="1" noChangeArrowheads="1"/>
          </p:cNvSpPr>
          <p:nvPr/>
        </p:nvSpPr>
        <p:spPr bwMode="auto">
          <a:xfrm>
            <a:off x="2339975" y="2852738"/>
            <a:ext cx="6553200" cy="38163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FF33CC"/>
                </a:solidFill>
                <a:cs typeface="+mn-cs"/>
              </a:rPr>
              <a:t>Винни-Пух приготовил к зиме  6,85 кг мёда. Братец  Кролик подарил на День рождения Винни-Пуху 2,43 кг мёда. За чаем было съедено 1,3 кг мёда. Сколько кг мёда осталось у Винни-Пуха. Результат округли до десятых.</a:t>
            </a:r>
          </a:p>
        </p:txBody>
      </p:sp>
      <p:pic>
        <p:nvPicPr>
          <p:cNvPr id="11276" name="Picture 12" descr="cartoons_walt_disney007_80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9925" y="3141663"/>
            <a:ext cx="168592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0" name="Group 16"/>
          <p:cNvGrpSpPr>
            <a:grpSpLocks/>
          </p:cNvGrpSpPr>
          <p:nvPr/>
        </p:nvGrpSpPr>
        <p:grpSpPr bwMode="auto">
          <a:xfrm>
            <a:off x="611188" y="0"/>
            <a:ext cx="6264275" cy="4103688"/>
            <a:chOff x="204" y="210"/>
            <a:chExt cx="3946" cy="2585"/>
          </a:xfrm>
        </p:grpSpPr>
        <p:sp>
          <p:nvSpPr>
            <p:cNvPr id="11274" name="Letter"/>
            <p:cNvSpPr>
              <a:spLocks noEditPoints="1" noChangeArrowheads="1"/>
            </p:cNvSpPr>
            <p:nvPr/>
          </p:nvSpPr>
          <p:spPr bwMode="auto">
            <a:xfrm>
              <a:off x="204" y="210"/>
              <a:ext cx="3946" cy="258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5304 w 21600"/>
                <a:gd name="T17" fmla="*/ 9216 h 21600"/>
                <a:gd name="T18" fmla="*/ 17504 w 21600"/>
                <a:gd name="T19" fmla="*/ 1837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14" y="0"/>
                  </a:moveTo>
                  <a:lnTo>
                    <a:pt x="21600" y="0"/>
                  </a:lnTo>
                  <a:lnTo>
                    <a:pt x="21600" y="21628"/>
                  </a:lnTo>
                  <a:lnTo>
                    <a:pt x="14" y="21628"/>
                  </a:lnTo>
                  <a:lnTo>
                    <a:pt x="14" y="0"/>
                  </a:lnTo>
                  <a:close/>
                </a:path>
                <a:path w="21600" h="21600" extrusionOk="0">
                  <a:moveTo>
                    <a:pt x="18476" y="2035"/>
                  </a:moveTo>
                  <a:lnTo>
                    <a:pt x="20539" y="2035"/>
                  </a:lnTo>
                  <a:lnTo>
                    <a:pt x="20539" y="6559"/>
                  </a:lnTo>
                  <a:lnTo>
                    <a:pt x="18476" y="6559"/>
                  </a:lnTo>
                  <a:lnTo>
                    <a:pt x="18476" y="2035"/>
                  </a:lnTo>
                  <a:close/>
                </a:path>
                <a:path w="21600" h="21600" extrusionOk="0">
                  <a:moveTo>
                    <a:pt x="884" y="2092"/>
                  </a:moveTo>
                  <a:lnTo>
                    <a:pt x="7425" y="2092"/>
                  </a:lnTo>
                  <a:lnTo>
                    <a:pt x="7425" y="2770"/>
                  </a:lnTo>
                  <a:lnTo>
                    <a:pt x="884" y="2770"/>
                  </a:lnTo>
                  <a:lnTo>
                    <a:pt x="884" y="2092"/>
                  </a:lnTo>
                  <a:close/>
                </a:path>
                <a:path w="21600" h="21600" extrusionOk="0">
                  <a:moveTo>
                    <a:pt x="884" y="3109"/>
                  </a:moveTo>
                  <a:lnTo>
                    <a:pt x="7425" y="3109"/>
                  </a:lnTo>
                  <a:lnTo>
                    <a:pt x="7425" y="3788"/>
                  </a:lnTo>
                  <a:lnTo>
                    <a:pt x="884" y="3788"/>
                  </a:lnTo>
                  <a:lnTo>
                    <a:pt x="884" y="3109"/>
                  </a:lnTo>
                  <a:close/>
                </a:path>
                <a:path w="21600" h="21600" extrusionOk="0">
                  <a:moveTo>
                    <a:pt x="884" y="4127"/>
                  </a:moveTo>
                  <a:lnTo>
                    <a:pt x="7425" y="4127"/>
                  </a:lnTo>
                  <a:lnTo>
                    <a:pt x="7425" y="4806"/>
                  </a:lnTo>
                  <a:lnTo>
                    <a:pt x="884" y="4806"/>
                  </a:lnTo>
                  <a:lnTo>
                    <a:pt x="884" y="4127"/>
                  </a:lnTo>
                  <a:close/>
                </a:path>
                <a:path w="21600" h="21600" extrusionOk="0">
                  <a:moveTo>
                    <a:pt x="5127" y="5145"/>
                  </a:moveTo>
                  <a:lnTo>
                    <a:pt x="7425" y="5145"/>
                  </a:lnTo>
                  <a:lnTo>
                    <a:pt x="7425" y="5824"/>
                  </a:lnTo>
                  <a:lnTo>
                    <a:pt x="5127" y="5824"/>
                  </a:lnTo>
                  <a:lnTo>
                    <a:pt x="5127" y="5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0" tIns="0" rIns="0" anchor="b"/>
            <a:lstStyle/>
            <a:p>
              <a:pPr algn="ctr">
                <a:defRPr/>
              </a:pPr>
              <a:endParaRPr lang="ru-RU">
                <a:cs typeface="+mn-cs"/>
              </a:endParaRPr>
            </a:p>
            <a:p>
              <a:pPr algn="ctr">
                <a:defRPr/>
              </a:pPr>
              <a:endParaRPr lang="ru-RU">
                <a:cs typeface="+mn-cs"/>
              </a:endParaRPr>
            </a:p>
            <a:p>
              <a:pPr algn="ctr">
                <a:defRPr/>
              </a:pPr>
              <a:endParaRPr lang="ru-RU">
                <a:cs typeface="+mn-cs"/>
              </a:endParaRPr>
            </a:p>
            <a:p>
              <a:pPr algn="ctr">
                <a:defRPr/>
              </a:pPr>
              <a:r>
                <a:rPr lang="ru-RU">
                  <a:cs typeface="+mn-cs"/>
                </a:rPr>
                <a:t>Дорогой друг! </a:t>
              </a:r>
            </a:p>
            <a:p>
              <a:pPr algn="ctr">
                <a:defRPr/>
              </a:pPr>
              <a:r>
                <a:rPr lang="ru-RU">
                  <a:cs typeface="+mn-cs"/>
                </a:rPr>
                <a:t>Реши, пожалуйста,</a:t>
              </a:r>
            </a:p>
            <a:p>
              <a:pPr algn="ctr">
                <a:defRPr/>
              </a:pPr>
              <a:r>
                <a:rPr lang="ru-RU">
                  <a:cs typeface="+mn-cs"/>
                </a:rPr>
                <a:t>  задачи:</a:t>
              </a:r>
            </a:p>
            <a:p>
              <a:pPr>
                <a:defRPr/>
              </a:pPr>
              <a:r>
                <a:rPr lang="ru-RU">
                  <a:solidFill>
                    <a:srgbClr val="0000FF"/>
                  </a:solidFill>
                  <a:cs typeface="+mn-cs"/>
                </a:rPr>
                <a:t>Котёнок Пушок плыл по реке на лодке. Скорость лодки по течению реки 12,5 км/ч. Скорость течения реки 2,8 км/ч. Найдите собственную скорость лодки , и скорость лодки против течения реки.</a:t>
              </a:r>
            </a:p>
            <a:p>
              <a:pPr algn="ctr">
                <a:defRPr/>
              </a:pPr>
              <a:endParaRPr lang="ru-RU">
                <a:cs typeface="+mn-cs"/>
              </a:endParaRPr>
            </a:p>
            <a:p>
              <a:pPr algn="ctr">
                <a:defRPr/>
              </a:pPr>
              <a:endParaRPr lang="ru-RU">
                <a:solidFill>
                  <a:schemeClr val="bg2"/>
                </a:solidFill>
                <a:cs typeface="+mn-cs"/>
              </a:endParaRPr>
            </a:p>
          </p:txBody>
        </p:sp>
        <p:pic>
          <p:nvPicPr>
            <p:cNvPr id="14342" name="Picture 13" descr="love49"/>
            <p:cNvPicPr>
              <a:picLocks noChangeAspect="1" noChangeArrowheads="1" noCrop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288" y="300"/>
              <a:ext cx="762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</p:bldLst>
  </p:timing>
</p:sld>
</file>

<file path=ppt/theme/theme1.xml><?xml version="1.0" encoding="utf-8"?>
<a:theme xmlns:a="http://schemas.openxmlformats.org/drawingml/2006/main" name="Круги">
  <a:themeElements>
    <a:clrScheme name="Круги 10">
      <a:dk1>
        <a:srgbClr val="2B2B85"/>
      </a:dk1>
      <a:lt1>
        <a:srgbClr val="FFFFFF"/>
      </a:lt1>
      <a:dk2>
        <a:srgbClr val="00254A"/>
      </a:dk2>
      <a:lt2>
        <a:srgbClr val="C0C0C0"/>
      </a:lt2>
      <a:accent1>
        <a:srgbClr val="0099FF"/>
      </a:accent1>
      <a:accent2>
        <a:srgbClr val="006699"/>
      </a:accent2>
      <a:accent3>
        <a:srgbClr val="AAACB1"/>
      </a:accent3>
      <a:accent4>
        <a:srgbClr val="DADADA"/>
      </a:accent4>
      <a:accent5>
        <a:srgbClr val="AACAFF"/>
      </a:accent5>
      <a:accent6>
        <a:srgbClr val="005C8A"/>
      </a:accent6>
      <a:hlink>
        <a:srgbClr val="3399FF"/>
      </a:hlink>
      <a:folHlink>
        <a:srgbClr val="8F8FB5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oval" w="med" len="med"/>
          <a:tailEnd type="oval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oval" w="med" len="med"/>
          <a:tailEnd type="oval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3399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oval" w="med" len="med"/>
          <a:tailEnd type="oval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oval" w="med" len="med"/>
          <a:tailEnd type="oval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</TotalTime>
  <Words>545</Words>
  <Application>Microsoft Office PowerPoint</Application>
  <PresentationFormat>Экран (4:3)</PresentationFormat>
  <Paragraphs>168</Paragraphs>
  <Slides>18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Круги</vt:lpstr>
      <vt:lpstr>Оформление по умолчанию</vt:lpstr>
      <vt:lpstr>Формула</vt:lpstr>
      <vt:lpstr> Обобщающий урок:  «Действия над десятичными дробями. ( сложение, вычитание, округление.)</vt:lpstr>
      <vt:lpstr>Слайд 2</vt:lpstr>
      <vt:lpstr>Слайд 3</vt:lpstr>
      <vt:lpstr>Слайд 4</vt:lpstr>
      <vt:lpstr>Вычисли.</vt:lpstr>
      <vt:lpstr>Округлить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проверка</vt:lpstr>
      <vt:lpstr>Слайд 17</vt:lpstr>
      <vt:lpstr>Слайд 18</vt:lpstr>
    </vt:vector>
  </TitlesOfParts>
  <Company>Министерство образования Российской Федерации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Ю.А.С.</dc:creator>
  <cp:lastModifiedBy>Экзамен</cp:lastModifiedBy>
  <cp:revision>56</cp:revision>
  <dcterms:created xsi:type="dcterms:W3CDTF">2006-06-09T18:37:30Z</dcterms:created>
  <dcterms:modified xsi:type="dcterms:W3CDTF">2023-04-07T07:56:59Z</dcterms:modified>
</cp:coreProperties>
</file>